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1"/>
  </p:sldMasterIdLst>
  <p:notesMasterIdLst>
    <p:notesMasterId r:id="rId42"/>
  </p:notesMasterIdLst>
  <p:handoutMasterIdLst>
    <p:handoutMasterId r:id="rId43"/>
  </p:handoutMasterIdLst>
  <p:sldIdLst>
    <p:sldId id="1223" r:id="rId2"/>
    <p:sldId id="1224" r:id="rId3"/>
    <p:sldId id="1279" r:id="rId4"/>
    <p:sldId id="1227" r:id="rId5"/>
    <p:sldId id="1247" r:id="rId6"/>
    <p:sldId id="1248" r:id="rId7"/>
    <p:sldId id="1249" r:id="rId8"/>
    <p:sldId id="1251" r:id="rId9"/>
    <p:sldId id="1271" r:id="rId10"/>
    <p:sldId id="1272" r:id="rId11"/>
    <p:sldId id="1238" r:id="rId12"/>
    <p:sldId id="1269" r:id="rId13"/>
    <p:sldId id="1254" r:id="rId14"/>
    <p:sldId id="1283" r:id="rId15"/>
    <p:sldId id="1278" r:id="rId16"/>
    <p:sldId id="1277" r:id="rId17"/>
    <p:sldId id="1273" r:id="rId18"/>
    <p:sldId id="1253" r:id="rId19"/>
    <p:sldId id="1257" r:id="rId20"/>
    <p:sldId id="1282" r:id="rId21"/>
    <p:sldId id="1262" r:id="rId22"/>
    <p:sldId id="1263" r:id="rId23"/>
    <p:sldId id="1266" r:id="rId24"/>
    <p:sldId id="1256" r:id="rId25"/>
    <p:sldId id="1225" r:id="rId26"/>
    <p:sldId id="1280" r:id="rId27"/>
    <p:sldId id="1281" r:id="rId28"/>
    <p:sldId id="1226" r:id="rId29"/>
    <p:sldId id="1228" r:id="rId30"/>
    <p:sldId id="1229" r:id="rId31"/>
    <p:sldId id="1230" r:id="rId32"/>
    <p:sldId id="1233" r:id="rId33"/>
    <p:sldId id="1261" r:id="rId34"/>
    <p:sldId id="1259" r:id="rId35"/>
    <p:sldId id="1231" r:id="rId36"/>
    <p:sldId id="1275" r:id="rId37"/>
    <p:sldId id="1260" r:id="rId38"/>
    <p:sldId id="1234" r:id="rId39"/>
    <p:sldId id="1246" r:id="rId40"/>
    <p:sldId id="1235" r:id="rId41"/>
  </p:sldIdLst>
  <p:sldSz cx="12188825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Apps" id="{7EC56637-EACD-4E90-8D3D-66772FA06E17}">
          <p14:sldIdLst>
            <p14:sldId id="1223"/>
            <p14:sldId id="1224"/>
            <p14:sldId id="1279"/>
            <p14:sldId id="1227"/>
            <p14:sldId id="1247"/>
            <p14:sldId id="1248"/>
            <p14:sldId id="1249"/>
            <p14:sldId id="1251"/>
            <p14:sldId id="1271"/>
            <p14:sldId id="1272"/>
            <p14:sldId id="1238"/>
            <p14:sldId id="1269"/>
            <p14:sldId id="1254"/>
            <p14:sldId id="1283"/>
            <p14:sldId id="1278"/>
            <p14:sldId id="1277"/>
            <p14:sldId id="1273"/>
            <p14:sldId id="1253"/>
            <p14:sldId id="1257"/>
            <p14:sldId id="1282"/>
            <p14:sldId id="1262"/>
            <p14:sldId id="1263"/>
            <p14:sldId id="1266"/>
            <p14:sldId id="1256"/>
            <p14:sldId id="1225"/>
            <p14:sldId id="1280"/>
            <p14:sldId id="1281"/>
            <p14:sldId id="1226"/>
            <p14:sldId id="1228"/>
            <p14:sldId id="1229"/>
            <p14:sldId id="1230"/>
            <p14:sldId id="1233"/>
            <p14:sldId id="1261"/>
            <p14:sldId id="1259"/>
            <p14:sldId id="1231"/>
            <p14:sldId id="1275"/>
            <p14:sldId id="1260"/>
            <p14:sldId id="1234"/>
            <p14:sldId id="1246"/>
            <p14:sldId id="12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B1E"/>
    <a:srgbClr val="387C2C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5" autoAdjust="0"/>
    <p:restoredTop sz="74320" autoAdjust="0"/>
  </p:normalViewPr>
  <p:slideViewPr>
    <p:cSldViewPr snapToGrid="0">
      <p:cViewPr varScale="1">
        <p:scale>
          <a:sx n="179" d="100"/>
          <a:sy n="179" d="100"/>
        </p:scale>
        <p:origin x="20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4/1/21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57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5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NZ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41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68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171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066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412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62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3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5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65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7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63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89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95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62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(40) services....how do you manage that???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09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44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6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20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20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2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18000">
              <a:schemeClr val="bg1">
                <a:alpha val="25000"/>
              </a:schemeClr>
            </a:gs>
            <a:gs pos="46000">
              <a:srgbClr val="FFFFFF">
                <a:alpha val="64000"/>
              </a:srgbClr>
            </a:gs>
            <a:gs pos="77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48726C-B2BD-4135-ADE3-52FF56AD77F5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58AF20E-7139-4827-9F58-EE00B1E721E4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68110C-E46D-4822-8A9F-224ED899D57E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2157E71-DAA3-43BC-BBA5-3F0C9ABF7C9C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1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DB9688-152E-49CC-B4E6-B918B5095574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CF1F4-A2A9-44EE-8B50-28E7A0640A1F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184">
            <a:extLst>
              <a:ext uri="{FF2B5EF4-FFF2-40B4-BE49-F238E27FC236}">
                <a16:creationId xmlns:a16="http://schemas.microsoft.com/office/drawing/2014/main" id="{565C35E8-DD83-4FCD-8E1D-14820928EB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4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17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8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159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474DA17-04BE-486E-A3F9-4FD12148A7B7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5A9A1-79CF-4FCD-8683-630B07123BD4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7A6EE680-7005-46BC-84A1-5ADE3D0894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D7EF93-F3D8-4B2A-8938-395EAD9FA3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ACD20963-3E03-4FE2-8721-1E81E9C91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516E3A99-B798-4F32-80AE-CD5C25EBEF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A3E80836-D56F-4D9B-B44B-3DF871829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682CA940-8867-4841-A433-CA0925D50B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2BD99AFB-A351-44BB-BDAA-2BEDA7B67D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E1D3DA-6240-4CA2-ADBD-19936624AB7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648" y="5065776"/>
            <a:ext cx="457772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73038" indent="-173038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C900F-3CA6-42CF-AAD0-C7C5982F1993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102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6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  <p:sldLayoutId id="21474839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torag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extend/plugin_api/" TargetMode="Externa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docker.com/compose/" TargetMode="Externa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github.com/amitrathod101/docker-concept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xy.golang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academy.com/blog/docker/6-years-of-docker-hands-on-docker-training/" TargetMode="External"/><Relationship Id="rId7" Type="http://schemas.openxmlformats.org/officeDocument/2006/relationships/hyperlink" Target="https://devhints.io/docker-compose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esign.jboss.org/redhatdeveloper/marketing/docker_cheatsheet/cheatsheet/images/docker_cheatsheet_r3v2.pdf" TargetMode="External"/><Relationship Id="rId5" Type="http://schemas.openxmlformats.org/officeDocument/2006/relationships/hyperlink" Target="https://confluence.eng.vmware.com/pages/viewpage.action?pageId=115976924" TargetMode="External"/><Relationship Id="rId4" Type="http://schemas.openxmlformats.org/officeDocument/2006/relationships/hyperlink" Target="https://landscape.cncf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88F6-4216-9943-BB63-78EBE925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Basic Concepts and Advanced Topics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C783-9AF6-FE42-B144-61B6B9A8584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Foundation for Modern Apps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2351-D33E-A94D-930B-49BA90A3BB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2948" y="5480491"/>
            <a:ext cx="3657600" cy="267221"/>
          </a:xfrm>
        </p:spPr>
        <p:txBody>
          <a:bodyPr/>
          <a:lstStyle/>
          <a:p>
            <a:r>
              <a:rPr lang="en-US" dirty="0"/>
              <a:t>April 2021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7583C-2CC2-7C41-8D1E-1C40F0063C0F}"/>
              </a:ext>
            </a:extLst>
          </p:cNvPr>
          <p:cNvSpPr/>
          <p:nvPr/>
        </p:nvSpPr>
        <p:spPr>
          <a:xfrm>
            <a:off x="6592948" y="4464608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Amit Rathod</a:t>
            </a:r>
          </a:p>
        </p:txBody>
      </p:sp>
    </p:spTree>
    <p:extLst>
      <p:ext uri="{BB962C8B-B14F-4D97-AF65-F5344CB8AC3E}">
        <p14:creationId xmlns:p14="http://schemas.microsoft.com/office/powerpoint/2010/main" val="616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BE4749-7230-C044-A826-97D0B387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43880-AF00-D847-BDFB-AB0C97BC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13" y="1270659"/>
            <a:ext cx="6019194" cy="49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25452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83C555-2886-354D-BD82-C9476CF8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vert="horz" wrap="none" lIns="0" tIns="0" rIns="0" bIns="0" rtlCol="0" anchor="b">
            <a:normAutofit/>
          </a:bodyPr>
          <a:lstStyle/>
          <a:p>
            <a:r>
              <a:rPr lang="en-US" sz="2600" b="0" kern="1200">
                <a:latin typeface="+mj-lt"/>
                <a:ea typeface="+mj-ea"/>
                <a:cs typeface="+mj-cs"/>
              </a:rPr>
              <a:t>Docker Defined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7328B-82A6-6C44-889C-4074C479FB5A}"/>
              </a:ext>
            </a:extLst>
          </p:cNvPr>
          <p:cNvSpPr txBox="1"/>
          <p:nvPr/>
        </p:nvSpPr>
        <p:spPr>
          <a:xfrm>
            <a:off x="-1" y="1600200"/>
            <a:ext cx="5893593" cy="4572000"/>
          </a:xfrm>
          <a:prstGeom prst="rect">
            <a:avLst/>
          </a:prstGeom>
        </p:spPr>
        <p:txBody>
          <a:bodyPr vert="horz" lIns="594360" tIns="0" rIns="0" bIns="0" rtlCol="0">
            <a:normAutofit/>
          </a:bodyPr>
          <a:lstStyle/>
          <a:p>
            <a:pPr>
              <a:spcAft>
                <a:spcPts val="600"/>
              </a:spcAft>
              <a:buSzPct val="90000"/>
            </a:pPr>
            <a:r>
              <a:rPr lang="en-US" sz="3200" dirty="0">
                <a:solidFill>
                  <a:schemeClr val="tx2"/>
                </a:solidFill>
              </a:rPr>
              <a:t>Docker is a tool designed to make it easier to create, deploy and run applications using containers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DA4F1787-553E-5446-AB61-D50C3A914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85" y="1600200"/>
            <a:ext cx="5787342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7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498A6-00CA-4C40-9D41-9E5C7DD7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A57F9-5DB8-A241-ACD9-9261B556BE27}"/>
              </a:ext>
            </a:extLst>
          </p:cNvPr>
          <p:cNvSpPr/>
          <p:nvPr/>
        </p:nvSpPr>
        <p:spPr>
          <a:xfrm>
            <a:off x="4197927" y="1524000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7DA46-2558-2741-A5BA-DA8D2D35F00D}"/>
              </a:ext>
            </a:extLst>
          </p:cNvPr>
          <p:cNvSpPr/>
          <p:nvPr/>
        </p:nvSpPr>
        <p:spPr>
          <a:xfrm>
            <a:off x="4364182" y="4742761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CF7776-36E3-DD42-A502-6B2A885CFA9C}"/>
              </a:ext>
            </a:extLst>
          </p:cNvPr>
          <p:cNvSpPr/>
          <p:nvPr/>
        </p:nvSpPr>
        <p:spPr>
          <a:xfrm>
            <a:off x="4364182" y="3999121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Runtime (</a:t>
            </a:r>
            <a:r>
              <a:rPr lang="en-US" sz="1200" dirty="0" err="1">
                <a:solidFill>
                  <a:schemeClr val="bg1"/>
                </a:solidFill>
              </a:rPr>
              <a:t>dockerd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085477-54CF-C541-84E8-46C7280D0A29}"/>
              </a:ext>
            </a:extLst>
          </p:cNvPr>
          <p:cNvSpPr/>
          <p:nvPr/>
        </p:nvSpPr>
        <p:spPr>
          <a:xfrm>
            <a:off x="4364182" y="5486401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72F599A-E925-9D4A-80E7-B3E1B1A9DBA0}"/>
              </a:ext>
            </a:extLst>
          </p:cNvPr>
          <p:cNvSpPr/>
          <p:nvPr/>
        </p:nvSpPr>
        <p:spPr>
          <a:xfrm>
            <a:off x="5519176" y="1698807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FBEAD4-5684-3349-B945-46FF541D7D13}"/>
              </a:ext>
            </a:extLst>
          </p:cNvPr>
          <p:cNvSpPr/>
          <p:nvPr/>
        </p:nvSpPr>
        <p:spPr>
          <a:xfrm>
            <a:off x="5517437" y="1698807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1B07F4-CD8E-1C46-B9DE-B688C4E37FF5}"/>
              </a:ext>
            </a:extLst>
          </p:cNvPr>
          <p:cNvGrpSpPr/>
          <p:nvPr/>
        </p:nvGrpSpPr>
        <p:grpSpPr>
          <a:xfrm>
            <a:off x="4782287" y="1652531"/>
            <a:ext cx="1105896" cy="1602488"/>
            <a:chOff x="8842527" y="1712660"/>
            <a:chExt cx="1338825" cy="21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10FF36-89C1-1A40-AD5E-38879AF8A523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124984-2908-6543-9DEC-548B613C2EB7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628FE3-9A41-D74A-9F5A-CDC77DB88180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F92F61-91D3-B549-B8B9-0675908F94A7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28BC22-D428-F846-9324-50454CC70B1E}"/>
              </a:ext>
            </a:extLst>
          </p:cNvPr>
          <p:cNvGrpSpPr/>
          <p:nvPr/>
        </p:nvGrpSpPr>
        <p:grpSpPr>
          <a:xfrm>
            <a:off x="6503716" y="1666823"/>
            <a:ext cx="1177913" cy="1577736"/>
            <a:chOff x="8842527" y="1712660"/>
            <a:chExt cx="1338825" cy="218947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1CF2176-B823-A14C-A3DA-D3FE0EB85A82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B0788E-BA42-5E4D-9A6B-3FEA2BCC1D7A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B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E2E0B5-4A0E-2044-A390-FDAEDC57353F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0B9218-4B0F-A14B-918C-421667143613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62A8E53-1CBE-C140-9ED8-7B87D698C355}"/>
              </a:ext>
            </a:extLst>
          </p:cNvPr>
          <p:cNvSpPr/>
          <p:nvPr/>
        </p:nvSpPr>
        <p:spPr>
          <a:xfrm>
            <a:off x="9259452" y="1524000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796FA9-69D0-A542-BCEC-FA87D0EB229A}"/>
              </a:ext>
            </a:extLst>
          </p:cNvPr>
          <p:cNvSpPr/>
          <p:nvPr/>
        </p:nvSpPr>
        <p:spPr>
          <a:xfrm>
            <a:off x="9271719" y="4498195"/>
            <a:ext cx="1950316" cy="1752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Multidocument 2">
            <a:extLst>
              <a:ext uri="{FF2B5EF4-FFF2-40B4-BE49-F238E27FC236}">
                <a16:creationId xmlns:a16="http://schemas.microsoft.com/office/drawing/2014/main" id="{A2A04C20-7092-1F43-8D9F-16E4B58BDDB0}"/>
              </a:ext>
            </a:extLst>
          </p:cNvPr>
          <p:cNvSpPr/>
          <p:nvPr/>
        </p:nvSpPr>
        <p:spPr>
          <a:xfrm>
            <a:off x="9664986" y="2275435"/>
            <a:ext cx="1163782" cy="730827"/>
          </a:xfrm>
          <a:prstGeom prst="flowChartMultidocumen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8CA99A-53A8-1E43-BF08-0381C09FBC73}"/>
              </a:ext>
            </a:extLst>
          </p:cNvPr>
          <p:cNvSpPr txBox="1"/>
          <p:nvPr/>
        </p:nvSpPr>
        <p:spPr>
          <a:xfrm>
            <a:off x="9664986" y="1817978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Docker Registry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98F05598-280A-5D42-911D-D5CE013E24E5}"/>
              </a:ext>
            </a:extLst>
          </p:cNvPr>
          <p:cNvSpPr/>
          <p:nvPr/>
        </p:nvSpPr>
        <p:spPr>
          <a:xfrm>
            <a:off x="9513453" y="5218659"/>
            <a:ext cx="1442313" cy="900545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03B408-BA05-474E-B849-6B53324AB487}"/>
              </a:ext>
            </a:extLst>
          </p:cNvPr>
          <p:cNvSpPr txBox="1"/>
          <p:nvPr/>
        </p:nvSpPr>
        <p:spPr>
          <a:xfrm>
            <a:off x="9620109" y="4767357"/>
            <a:ext cx="125353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Version Control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ECC095-6E6A-BE4B-A88F-0B66BD8803C7}"/>
              </a:ext>
            </a:extLst>
          </p:cNvPr>
          <p:cNvSpPr txBox="1"/>
          <p:nvPr/>
        </p:nvSpPr>
        <p:spPr>
          <a:xfrm>
            <a:off x="9570597" y="5522422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29E134-12F2-EF41-860A-5ACFD5D4B6E6}"/>
              </a:ext>
            </a:extLst>
          </p:cNvPr>
          <p:cNvSpPr txBox="1"/>
          <p:nvPr/>
        </p:nvSpPr>
        <p:spPr>
          <a:xfrm>
            <a:off x="9570597" y="5819239"/>
            <a:ext cx="14423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File for B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1C3D7D-047D-F141-A016-C548543DFC27}"/>
              </a:ext>
            </a:extLst>
          </p:cNvPr>
          <p:cNvCxnSpPr>
            <a:stCxn id="26" idx="1"/>
            <a:endCxn id="7" idx="3"/>
          </p:cNvCxnSpPr>
          <p:nvPr/>
        </p:nvCxnSpPr>
        <p:spPr bwMode="gray">
          <a:xfrm flipH="1" flipV="1">
            <a:off x="8118764" y="4315523"/>
            <a:ext cx="1152955" cy="105897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BC2907-9D9B-7041-B7CE-D6852F9D1387}"/>
              </a:ext>
            </a:extLst>
          </p:cNvPr>
          <p:cNvCxnSpPr>
            <a:cxnSpLocks/>
            <a:endCxn id="24" idx="1"/>
          </p:cNvCxnSpPr>
          <p:nvPr/>
        </p:nvCxnSpPr>
        <p:spPr bwMode="gray">
          <a:xfrm flipV="1">
            <a:off x="8118764" y="2400300"/>
            <a:ext cx="1140688" cy="1803317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7E838B-DFF7-0245-830A-D9ECF8C0189B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397075" y="3292413"/>
            <a:ext cx="557620" cy="449514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8E6F44-B696-F744-A94F-ED38FB7C8DCF}"/>
              </a:ext>
            </a:extLst>
          </p:cNvPr>
          <p:cNvCxnSpPr>
            <a:cxnSpLocks/>
          </p:cNvCxnSpPr>
          <p:nvPr/>
        </p:nvCxnSpPr>
        <p:spPr bwMode="gray">
          <a:xfrm flipV="1">
            <a:off x="6541816" y="3260524"/>
            <a:ext cx="550857" cy="481403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B9F6663-18B0-8841-AE59-926AF69F891C}"/>
              </a:ext>
            </a:extLst>
          </p:cNvPr>
          <p:cNvSpPr/>
          <p:nvPr/>
        </p:nvSpPr>
        <p:spPr>
          <a:xfrm>
            <a:off x="8711872" y="4506022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DC327B-34A1-174C-9D16-58971611DE18}"/>
              </a:ext>
            </a:extLst>
          </p:cNvPr>
          <p:cNvSpPr/>
          <p:nvPr/>
        </p:nvSpPr>
        <p:spPr>
          <a:xfrm>
            <a:off x="8693454" y="3353936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90A0EFC-754F-BD4F-8D03-2D5974E210A1}"/>
              </a:ext>
            </a:extLst>
          </p:cNvPr>
          <p:cNvSpPr/>
          <p:nvPr/>
        </p:nvSpPr>
        <p:spPr>
          <a:xfrm>
            <a:off x="6091653" y="3525163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5304A5C-E5BD-C843-8992-73433BDDE5EE}"/>
              </a:ext>
            </a:extLst>
          </p:cNvPr>
          <p:cNvSpPr/>
          <p:nvPr/>
        </p:nvSpPr>
        <p:spPr>
          <a:xfrm>
            <a:off x="2214879" y="3671008"/>
            <a:ext cx="327302" cy="29457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8D0BD2-A4C4-AD42-8E9D-43D4BB4174B5}"/>
              </a:ext>
            </a:extLst>
          </p:cNvPr>
          <p:cNvSpPr txBox="1"/>
          <p:nvPr/>
        </p:nvSpPr>
        <p:spPr>
          <a:xfrm>
            <a:off x="5440902" y="3824610"/>
            <a:ext cx="200468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Start instance of image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1B9BEB-8B4D-DB41-89CD-8D4A9990F14E}"/>
              </a:ext>
            </a:extLst>
          </p:cNvPr>
          <p:cNvCxnSpPr>
            <a:cxnSpLocks/>
            <a:endCxn id="7" idx="1"/>
          </p:cNvCxnSpPr>
          <p:nvPr/>
        </p:nvCxnSpPr>
        <p:spPr bwMode="gray">
          <a:xfrm>
            <a:off x="2235022" y="4315523"/>
            <a:ext cx="2129160" cy="0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29EF25E-14DE-2641-A7D9-BEDA0A63EA16}"/>
              </a:ext>
            </a:extLst>
          </p:cNvPr>
          <p:cNvSpPr txBox="1"/>
          <p:nvPr/>
        </p:nvSpPr>
        <p:spPr>
          <a:xfrm>
            <a:off x="8435927" y="2546454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Push Image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7C128-70F9-1D40-B619-9B668D7D3B1A}"/>
              </a:ext>
            </a:extLst>
          </p:cNvPr>
          <p:cNvSpPr txBox="1"/>
          <p:nvPr/>
        </p:nvSpPr>
        <p:spPr>
          <a:xfrm>
            <a:off x="8480936" y="5190449"/>
            <a:ext cx="643319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</a:rPr>
              <a:t>Build Image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0FAED3A-5F90-BE45-A492-432CD59C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32" y="1806726"/>
            <a:ext cx="941475" cy="909561"/>
          </a:xfrm>
          <a:prstGeom prst="rect">
            <a:avLst/>
          </a:prstGeom>
        </p:spPr>
      </p:pic>
      <p:sp>
        <p:nvSpPr>
          <p:cNvPr id="4096" name="TextBox 4095">
            <a:extLst>
              <a:ext uri="{FF2B5EF4-FFF2-40B4-BE49-F238E27FC236}">
                <a16:creationId xmlns:a16="http://schemas.microsoft.com/office/drawing/2014/main" id="{9F2C1F6E-DEA6-2B45-BEFB-282BD8278473}"/>
              </a:ext>
            </a:extLst>
          </p:cNvPr>
          <p:cNvSpPr txBox="1"/>
          <p:nvPr/>
        </p:nvSpPr>
        <p:spPr>
          <a:xfrm>
            <a:off x="1072184" y="1508054"/>
            <a:ext cx="88877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/>
              <a:t>Users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45AE41-5B76-A046-8D6A-CDBD412A6F45}"/>
              </a:ext>
            </a:extLst>
          </p:cNvPr>
          <p:cNvGrpSpPr/>
          <p:nvPr/>
        </p:nvGrpSpPr>
        <p:grpSpPr>
          <a:xfrm>
            <a:off x="565145" y="3772469"/>
            <a:ext cx="1932437" cy="1087221"/>
            <a:chOff x="4106335" y="1947333"/>
            <a:chExt cx="1932437" cy="1087221"/>
          </a:xfrm>
        </p:grpSpPr>
        <p:sp>
          <p:nvSpPr>
            <p:cNvPr id="68" name="Rectangle: Rounded Corners 132">
              <a:extLst>
                <a:ext uri="{FF2B5EF4-FFF2-40B4-BE49-F238E27FC236}">
                  <a16:creationId xmlns:a16="http://schemas.microsoft.com/office/drawing/2014/main" id="{B9143E32-10D0-3840-907F-E0C93DC987D4}"/>
                </a:ext>
              </a:extLst>
            </p:cNvPr>
            <p:cNvSpPr/>
            <p:nvPr/>
          </p:nvSpPr>
          <p:spPr>
            <a:xfrm>
              <a:off x="4419600" y="2010860"/>
              <a:ext cx="1247775" cy="703765"/>
            </a:xfrm>
            <a:prstGeom prst="roundRect">
              <a:avLst>
                <a:gd name="adj" fmla="val 107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Place screenshot </a:t>
              </a:r>
              <a:br>
                <a:rPr lang="en-US" sz="1050" dirty="0">
                  <a:solidFill>
                    <a:schemeClr val="bg1"/>
                  </a:solidFill>
                </a:rPr>
              </a:br>
              <a:r>
                <a:rPr lang="en-US" sz="1050" dirty="0">
                  <a:solidFill>
                    <a:schemeClr val="bg1"/>
                  </a:solidFill>
                </a:rPr>
                <a:t>here</a:t>
              </a:r>
            </a:p>
          </p:txBody>
        </p:sp>
        <p:pic>
          <p:nvPicPr>
            <p:cNvPr id="69" name="Picture 68" descr="A screen shot of an open computer&#10;&#10;Description automatically generated">
              <a:extLst>
                <a:ext uri="{FF2B5EF4-FFF2-40B4-BE49-F238E27FC236}">
                  <a16:creationId xmlns:a16="http://schemas.microsoft.com/office/drawing/2014/main" id="{61B148A6-0BB6-324F-9A50-BBB4E0DB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6335" y="1947333"/>
              <a:ext cx="1932437" cy="1087221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18FEF35-4E85-D44D-B10D-67F532389731}"/>
              </a:ext>
            </a:extLst>
          </p:cNvPr>
          <p:cNvCxnSpPr>
            <a:cxnSpLocks/>
            <a:stCxn id="56" idx="2"/>
            <a:endCxn id="69" idx="0"/>
          </p:cNvCxnSpPr>
          <p:nvPr/>
        </p:nvCxnSpPr>
        <p:spPr bwMode="gray">
          <a:xfrm>
            <a:off x="1516570" y="2716287"/>
            <a:ext cx="14794" cy="1056182"/>
          </a:xfrm>
          <a:prstGeom prst="straightConnector1">
            <a:avLst/>
          </a:prstGeom>
          <a:ln w="2540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2" name="Rectangle 4101">
            <a:extLst>
              <a:ext uri="{FF2B5EF4-FFF2-40B4-BE49-F238E27FC236}">
                <a16:creationId xmlns:a16="http://schemas.microsoft.com/office/drawing/2014/main" id="{F336BB0F-F52A-5142-8350-3D95BB2F3206}"/>
              </a:ext>
            </a:extLst>
          </p:cNvPr>
          <p:cNvSpPr/>
          <p:nvPr/>
        </p:nvSpPr>
        <p:spPr>
          <a:xfrm>
            <a:off x="878410" y="3818297"/>
            <a:ext cx="1247775" cy="7214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Client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4864D-9980-DA40-9BA2-2596960284C2}"/>
              </a:ext>
            </a:extLst>
          </p:cNvPr>
          <p:cNvSpPr txBox="1"/>
          <p:nvPr/>
        </p:nvSpPr>
        <p:spPr>
          <a:xfrm>
            <a:off x="2878724" y="3972656"/>
            <a:ext cx="689548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84571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F5EF0-5DF1-9242-BCA4-AA6799FD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Docker 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FE948F-D56D-B641-AF0F-5D62B5AC8E5B}"/>
              </a:ext>
            </a:extLst>
          </p:cNvPr>
          <p:cNvSpPr/>
          <p:nvPr/>
        </p:nvSpPr>
        <p:spPr>
          <a:xfrm>
            <a:off x="1016000" y="1608667"/>
            <a:ext cx="2099733" cy="8297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docker cli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EC95F-E18F-6C40-9E8B-65BFC1C7FEE0}"/>
              </a:ext>
            </a:extLst>
          </p:cNvPr>
          <p:cNvSpPr/>
          <p:nvPr/>
        </p:nvSpPr>
        <p:spPr>
          <a:xfrm>
            <a:off x="3725333" y="1608666"/>
            <a:ext cx="2099733" cy="8297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dockerd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96254-9695-4542-8A08-D4CB1C1C10F0}"/>
              </a:ext>
            </a:extLst>
          </p:cNvPr>
          <p:cNvSpPr/>
          <p:nvPr/>
        </p:nvSpPr>
        <p:spPr>
          <a:xfrm>
            <a:off x="6688667" y="1608666"/>
            <a:ext cx="2099733" cy="8297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containerd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6D129-30DB-CA42-A7C4-7D097B694BE3}"/>
              </a:ext>
            </a:extLst>
          </p:cNvPr>
          <p:cNvSpPr/>
          <p:nvPr/>
        </p:nvSpPr>
        <p:spPr>
          <a:xfrm>
            <a:off x="9818158" y="1608667"/>
            <a:ext cx="2099733" cy="82973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runC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79BDDD-46CB-6248-A818-EDCDC3BF5F71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 bwMode="gray">
          <a:xfrm flipV="1">
            <a:off x="3115733" y="2023533"/>
            <a:ext cx="609600" cy="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269908-2BF4-654B-AC74-42C39A2A7E77}"/>
              </a:ext>
            </a:extLst>
          </p:cNvPr>
          <p:cNvCxnSpPr>
            <a:cxnSpLocks/>
            <a:endCxn id="6" idx="1"/>
          </p:cNvCxnSpPr>
          <p:nvPr/>
        </p:nvCxnSpPr>
        <p:spPr bwMode="gray">
          <a:xfrm flipV="1">
            <a:off x="5895976" y="2023533"/>
            <a:ext cx="792691" cy="2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903D71-7115-9540-AF4A-2BEBB1D4185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gray">
          <a:xfrm>
            <a:off x="8788400" y="2023533"/>
            <a:ext cx="1029758" cy="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8BE6-12CD-8247-97B4-7C38CBAD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Runtime Formats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8C3AB-5348-2C40-9831-9C3AE66827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OCI is a runtime specification that describes how to unpack and run a container</a:t>
            </a:r>
          </a:p>
          <a:p>
            <a:r>
              <a:rPr lang="en-US" dirty="0" err="1"/>
              <a:t>runC</a:t>
            </a:r>
            <a:r>
              <a:rPr lang="en-US" dirty="0"/>
              <a:t> is the OCI maintained implementation</a:t>
            </a:r>
          </a:p>
          <a:p>
            <a:r>
              <a:rPr lang="en-US" dirty="0"/>
              <a:t>OCI standard provides interoperability between container solutions</a:t>
            </a:r>
          </a:p>
        </p:txBody>
      </p:sp>
      <p:pic>
        <p:nvPicPr>
          <p:cNvPr id="6" name="Picture 2" descr="Kubernetes vs. Docker">
            <a:extLst>
              <a:ext uri="{FF2B5EF4-FFF2-40B4-BE49-F238E27FC236}">
                <a16:creationId xmlns:a16="http://schemas.microsoft.com/office/drawing/2014/main" id="{B99B32A6-6A73-E04F-8769-58DF31831926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37" y="959938"/>
            <a:ext cx="6470248" cy="538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EA70B9-9744-4E46-A863-25A8F686679E}"/>
              </a:ext>
            </a:extLst>
          </p:cNvPr>
          <p:cNvSpPr/>
          <p:nvPr/>
        </p:nvSpPr>
        <p:spPr>
          <a:xfrm>
            <a:off x="4143737" y="4988689"/>
            <a:ext cx="6724891" cy="1352229"/>
          </a:xfrm>
          <a:prstGeom prst="roundRect">
            <a:avLst/>
          </a:prstGeom>
          <a:solidFill>
            <a:schemeClr val="accent1"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48DB4C-28AB-3340-9349-8A36D7789060}"/>
              </a:ext>
            </a:extLst>
          </p:cNvPr>
          <p:cNvSpPr/>
          <p:nvPr/>
        </p:nvSpPr>
        <p:spPr>
          <a:xfrm>
            <a:off x="4143736" y="2974313"/>
            <a:ext cx="6724891" cy="135222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D509-335F-7949-92B0-99EB71AEDD9C}"/>
              </a:ext>
            </a:extLst>
          </p:cNvPr>
          <p:cNvSpPr txBox="1"/>
          <p:nvPr/>
        </p:nvSpPr>
        <p:spPr>
          <a:xfrm>
            <a:off x="9476509" y="5056731"/>
            <a:ext cx="108523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OCI Runtime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85A1A-53C4-8245-AD79-D26F41ADB220}"/>
              </a:ext>
            </a:extLst>
          </p:cNvPr>
          <p:cNvSpPr txBox="1"/>
          <p:nvPr/>
        </p:nvSpPr>
        <p:spPr>
          <a:xfrm>
            <a:off x="10257171" y="2974313"/>
            <a:ext cx="343043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/>
              <a:t>CRI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90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C0F7-8D8B-F142-94EF-2C19F5FA8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Engine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EF1BF8-4B3C-AE42-BB55-770417731A2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/>
          <a:stretch>
            <a:fillRect/>
          </a:stretch>
        </p:blipFill>
        <p:spPr>
          <a:xfrm>
            <a:off x="4867379" y="603251"/>
            <a:ext cx="4858512" cy="60788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D4968-B769-3B41-9B6A-BAB590B6CE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containerd</a:t>
            </a:r>
            <a:endParaRPr lang="en-US" dirty="0"/>
          </a:p>
          <a:p>
            <a:r>
              <a:rPr lang="en-US" dirty="0"/>
              <a:t>- helps manage the containers which are run by </a:t>
            </a:r>
            <a:r>
              <a:rPr lang="en-US" dirty="0" err="1"/>
              <a:t>runC</a:t>
            </a:r>
            <a:endParaRPr lang="en-US" dirty="0"/>
          </a:p>
          <a:p>
            <a:r>
              <a:rPr lang="en-US" dirty="0" err="1"/>
              <a:t>dockerd</a:t>
            </a:r>
            <a:endParaRPr lang="en-US" dirty="0"/>
          </a:p>
          <a:p>
            <a:r>
              <a:rPr lang="en-US" dirty="0"/>
              <a:t>- helps translate commands sent via the CLI all the way down to the containers. </a:t>
            </a:r>
          </a:p>
        </p:txBody>
      </p:sp>
    </p:spTree>
    <p:extLst>
      <p:ext uri="{BB962C8B-B14F-4D97-AF65-F5344CB8AC3E}">
        <p14:creationId xmlns:p14="http://schemas.microsoft.com/office/powerpoint/2010/main" val="52437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1C7B11C-4F0B-8745-9A75-3B87E032670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Kubernetes is shifting away from docker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9B8D7D-BABD-704A-BDC3-BCE6A17B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Dockershim</a:t>
            </a:r>
            <a:r>
              <a:rPr lang="en-US" dirty="0"/>
              <a:t> Deprecation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C61E1-3E9F-7744-AE53-0C8C9D1A1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71" y="1572570"/>
            <a:ext cx="9166771" cy="1960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99CF9-E1C7-D940-88A7-0365CB64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323" y="3883198"/>
            <a:ext cx="5978782" cy="216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4E4FA2-19AF-C448-B4B7-100BF905974D}"/>
              </a:ext>
            </a:extLst>
          </p:cNvPr>
          <p:cNvSpPr txBox="1"/>
          <p:nvPr/>
        </p:nvSpPr>
        <p:spPr>
          <a:xfrm>
            <a:off x="592866" y="1468067"/>
            <a:ext cx="5681042" cy="24622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/>
              <a:t>Kubernetes with Docker Shim (currently being deprecated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01CE2-A85E-A54D-93C9-233D10B46F57}"/>
              </a:ext>
            </a:extLst>
          </p:cNvPr>
          <p:cNvSpPr txBox="1"/>
          <p:nvPr/>
        </p:nvSpPr>
        <p:spPr>
          <a:xfrm>
            <a:off x="579809" y="3391785"/>
            <a:ext cx="2696251" cy="56938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600" b="1" dirty="0"/>
          </a:p>
          <a:p>
            <a:pPr algn="l">
              <a:spcAft>
                <a:spcPts val="600"/>
              </a:spcAft>
            </a:pPr>
            <a:r>
              <a:rPr lang="en-US" sz="1600" b="1" dirty="0"/>
              <a:t>Kubernetes with </a:t>
            </a:r>
            <a:r>
              <a:rPr lang="en-US" sz="1600" b="1" dirty="0" err="1"/>
              <a:t>containerd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140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48872-47A7-4B47-97F9-331BB8B2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27741"/>
            <a:ext cx="11001004" cy="381000"/>
          </a:xfrm>
        </p:spPr>
        <p:txBody>
          <a:bodyPr/>
          <a:lstStyle/>
          <a:p>
            <a:r>
              <a:rPr lang="en-US" dirty="0"/>
              <a:t>Basic Container Architecture with Docker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C9C78-AC2F-E446-90C8-7D7384C0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01" y="1511300"/>
            <a:ext cx="5664200" cy="3835400"/>
          </a:xfrm>
          <a:prstGeom prst="rect">
            <a:avLst/>
          </a:prstGeom>
        </p:spPr>
      </p:pic>
      <p:sp>
        <p:nvSpPr>
          <p:cNvPr id="4" name="Double Brace 3">
            <a:extLst>
              <a:ext uri="{FF2B5EF4-FFF2-40B4-BE49-F238E27FC236}">
                <a16:creationId xmlns:a16="http://schemas.microsoft.com/office/drawing/2014/main" id="{F80A9DE5-F447-3D4D-B3D0-FA0308801FCE}"/>
              </a:ext>
            </a:extLst>
          </p:cNvPr>
          <p:cNvSpPr/>
          <p:nvPr/>
        </p:nvSpPr>
        <p:spPr bwMode="gray">
          <a:xfrm>
            <a:off x="6650182" y="1288473"/>
            <a:ext cx="4445342" cy="4613563"/>
          </a:xfrm>
          <a:prstGeom prst="bracePair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52F23-6C49-C14A-9ABA-658C53280A77}"/>
              </a:ext>
            </a:extLst>
          </p:cNvPr>
          <p:cNvSpPr/>
          <p:nvPr/>
        </p:nvSpPr>
        <p:spPr>
          <a:xfrm>
            <a:off x="7356762" y="4771744"/>
            <a:ext cx="3034145" cy="7966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Plugins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89DD2-6CAF-1D46-BBAF-540B3478565A}"/>
              </a:ext>
            </a:extLst>
          </p:cNvPr>
          <p:cNvSpPr/>
          <p:nvPr/>
        </p:nvSpPr>
        <p:spPr>
          <a:xfrm>
            <a:off x="7356763" y="3715685"/>
            <a:ext cx="3034145" cy="796636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DC81F2-5184-DC46-AAB3-EA0041D18BB0}"/>
              </a:ext>
            </a:extLst>
          </p:cNvPr>
          <p:cNvSpPr/>
          <p:nvPr/>
        </p:nvSpPr>
        <p:spPr>
          <a:xfrm>
            <a:off x="7356763" y="2670963"/>
            <a:ext cx="3034145" cy="7966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89C739-77CC-6440-9AFD-B5F993909343}"/>
              </a:ext>
            </a:extLst>
          </p:cNvPr>
          <p:cNvSpPr/>
          <p:nvPr/>
        </p:nvSpPr>
        <p:spPr>
          <a:xfrm>
            <a:off x="7356763" y="1626241"/>
            <a:ext cx="3034145" cy="7966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0003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5F8218-ED1C-9A45-BF79-9A9EF4BD6E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015584"/>
            <a:ext cx="6713685" cy="4572000"/>
          </a:xfrm>
        </p:spPr>
        <p:txBody>
          <a:bodyPr/>
          <a:lstStyle/>
          <a:p>
            <a:pPr fontAlgn="ctr"/>
            <a:r>
              <a:rPr lang="en-US" dirty="0"/>
              <a:t>Bridge</a:t>
            </a:r>
          </a:p>
          <a:p>
            <a:pPr lvl="1" fontAlgn="ctr"/>
            <a:r>
              <a:rPr lang="en-US" dirty="0"/>
              <a:t>default, used in standalone container</a:t>
            </a:r>
          </a:p>
          <a:p>
            <a:pPr fontAlgn="ctr"/>
            <a:r>
              <a:rPr lang="en-US" dirty="0"/>
              <a:t>Host</a:t>
            </a:r>
          </a:p>
          <a:p>
            <a:pPr lvl="1" fontAlgn="ctr"/>
            <a:r>
              <a:rPr lang="en-US" dirty="0"/>
              <a:t>swarm, remove network isolation between container and docker host</a:t>
            </a:r>
          </a:p>
          <a:p>
            <a:pPr fontAlgn="ctr"/>
            <a:r>
              <a:rPr lang="en-US" dirty="0"/>
              <a:t>Overlay</a:t>
            </a:r>
          </a:p>
          <a:p>
            <a:pPr lvl="1" fontAlgn="ctr"/>
            <a:r>
              <a:rPr lang="en-US" dirty="0"/>
              <a:t>Overlay networks connect multiple Docker daemons together and enable swarm services to communicate with each other</a:t>
            </a:r>
          </a:p>
          <a:p>
            <a:pPr fontAlgn="ctr"/>
            <a:r>
              <a:rPr lang="en-US" dirty="0" err="1"/>
              <a:t>Macvlan</a:t>
            </a:r>
            <a:endParaRPr lang="en-US" dirty="0"/>
          </a:p>
          <a:p>
            <a:pPr lvl="1" fontAlgn="ctr"/>
            <a:r>
              <a:rPr lang="en-US" dirty="0"/>
              <a:t>allow you to assign a MAC address to a container, making it appear as a physical device on your network</a:t>
            </a:r>
          </a:p>
          <a:p>
            <a:pPr fontAlgn="ctr"/>
            <a:r>
              <a:rPr lang="en-US" dirty="0"/>
              <a:t>None</a:t>
            </a:r>
          </a:p>
          <a:p>
            <a:pPr lvl="1" fontAlgn="ctr"/>
            <a:r>
              <a:rPr lang="en-US" dirty="0"/>
              <a:t>disable all networking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676CEE-2E14-0544-A730-4D4A3A5E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A7305-BFC2-EE40-9D13-CA99DB71A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133" y="1196976"/>
            <a:ext cx="2828923" cy="182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75090C-5359-874D-B525-915125C9F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936" y="3429000"/>
            <a:ext cx="3073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5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5FFE16-BE9C-A948-92BC-488724FAF0D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Introduction to Micro-service Architecture</a:t>
            </a:r>
          </a:p>
          <a:p>
            <a:r>
              <a:rPr lang="en-US" dirty="0"/>
              <a:t>Containers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Lab</a:t>
            </a:r>
          </a:p>
          <a:p>
            <a:r>
              <a:rPr lang="en-US" dirty="0"/>
              <a:t>Additional Information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48FD80-96AF-C84D-BEB5-6207D281AE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4929856" cy="4572000"/>
          </a:xfrm>
        </p:spPr>
        <p:txBody>
          <a:bodyPr/>
          <a:lstStyle/>
          <a:p>
            <a:r>
              <a:rPr lang="en-US" dirty="0"/>
              <a:t>Containers have a writeable layer</a:t>
            </a:r>
          </a:p>
          <a:p>
            <a:r>
              <a:rPr lang="en-US" dirty="0"/>
              <a:t>However, any data you write goes away when the container exits (including logs)</a:t>
            </a:r>
          </a:p>
          <a:p>
            <a:r>
              <a:rPr lang="en-US" dirty="0"/>
              <a:t>Solution:  Create a volume on the host filesystem</a:t>
            </a:r>
          </a:p>
          <a:p>
            <a:r>
              <a:rPr lang="en-US" dirty="0"/>
              <a:t>% docker volume create my-vol</a:t>
            </a:r>
          </a:p>
          <a:p>
            <a:r>
              <a:rPr lang="en-US" dirty="0"/>
              <a:t>% docker volume ls</a:t>
            </a:r>
          </a:p>
          <a:p>
            <a:r>
              <a:rPr lang="en-US" dirty="0"/>
              <a:t>% docker volume rm my-vol</a:t>
            </a:r>
          </a:p>
          <a:p>
            <a:r>
              <a:rPr lang="en-US" dirty="0">
                <a:hlinkClick r:id="rId3"/>
              </a:rPr>
              <a:t>https://docs.docker.com/storage/</a:t>
            </a:r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21675A-92F8-8646-ACE4-4BF6DFB5ADD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Persistent Storage for Containers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EC11C-8408-B341-B8B1-3C22285F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Volumes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1339D-89D3-A642-BCBC-F52E8B32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65" y="2023671"/>
            <a:ext cx="4683815" cy="32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9D8B3-A20E-0E44-A568-03F8F168B2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10" y="1150144"/>
            <a:ext cx="6971412" cy="4564856"/>
          </a:xfrm>
        </p:spPr>
        <p:txBody>
          <a:bodyPr/>
          <a:lstStyle/>
          <a:p>
            <a:r>
              <a:rPr lang="en-US" dirty="0"/>
              <a:t>Out-of-process extensions that add capabilities to the docker engine</a:t>
            </a:r>
          </a:p>
          <a:p>
            <a:r>
              <a:rPr lang="en-US" dirty="0"/>
              <a:t>Run on the same or different host as the docker engine</a:t>
            </a:r>
          </a:p>
          <a:p>
            <a:r>
              <a:rPr lang="en-US" dirty="0"/>
              <a:t>Registers itself with Docker</a:t>
            </a:r>
          </a:p>
          <a:p>
            <a:r>
              <a:rPr lang="en-US" dirty="0"/>
              <a:t>Can run inside or outside containers (running outside is recommended)</a:t>
            </a:r>
          </a:p>
          <a:p>
            <a:r>
              <a:rPr lang="en-US" dirty="0"/>
              <a:t>Docker Plugin API</a:t>
            </a:r>
          </a:p>
          <a:p>
            <a:pPr lvl="1"/>
            <a:r>
              <a:rPr lang="en-US" dirty="0">
                <a:hlinkClick r:id="rId2"/>
              </a:rPr>
              <a:t>https://docs.docker.com/engine/extend/plugin_api/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IPAM</a:t>
            </a:r>
          </a:p>
          <a:p>
            <a:pPr lvl="1"/>
            <a:r>
              <a:rPr lang="en-US" dirty="0"/>
              <a:t>Network drivers</a:t>
            </a:r>
          </a:p>
          <a:p>
            <a:pPr lvl="1"/>
            <a:r>
              <a:rPr lang="en-US" dirty="0"/>
              <a:t>Authorization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555AFB-6547-AF4D-9908-A75DE26D3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Plugins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AA3A-1312-7A4D-8754-895C7665A086}"/>
              </a:ext>
            </a:extLst>
          </p:cNvPr>
          <p:cNvSpPr/>
          <p:nvPr/>
        </p:nvSpPr>
        <p:spPr>
          <a:xfrm>
            <a:off x="7551221" y="1073727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D17918-9194-D840-848A-05FF0CC9EFA7}"/>
              </a:ext>
            </a:extLst>
          </p:cNvPr>
          <p:cNvSpPr/>
          <p:nvPr/>
        </p:nvSpPr>
        <p:spPr>
          <a:xfrm>
            <a:off x="7824866" y="1798819"/>
            <a:ext cx="1643897" cy="24883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ABD23F-8923-4547-B19F-E5062555870D}"/>
              </a:ext>
            </a:extLst>
          </p:cNvPr>
          <p:cNvGrpSpPr/>
          <p:nvPr/>
        </p:nvGrpSpPr>
        <p:grpSpPr>
          <a:xfrm>
            <a:off x="8093866" y="2394182"/>
            <a:ext cx="1105896" cy="1602488"/>
            <a:chOff x="8842527" y="1712660"/>
            <a:chExt cx="1338825" cy="21894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F582BB-4571-4845-81FF-F88902D0CEED}"/>
                </a:ext>
              </a:extLst>
            </p:cNvPr>
            <p:cNvSpPr/>
            <p:nvPr/>
          </p:nvSpPr>
          <p:spPr>
            <a:xfrm>
              <a:off x="8885832" y="3255042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Bins/Libs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44E0B9-4899-E444-80DE-453A0E8F1A6B}"/>
                </a:ext>
              </a:extLst>
            </p:cNvPr>
            <p:cNvSpPr/>
            <p:nvPr/>
          </p:nvSpPr>
          <p:spPr>
            <a:xfrm>
              <a:off x="8885832" y="2454334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App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D32B5F6-B9ED-DC42-BA4E-C643B9990584}"/>
                </a:ext>
              </a:extLst>
            </p:cNvPr>
            <p:cNvSpPr/>
            <p:nvPr/>
          </p:nvSpPr>
          <p:spPr>
            <a:xfrm>
              <a:off x="8885832" y="1748598"/>
              <a:ext cx="1260763" cy="632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Container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FB08B8-D2F1-044C-A86F-F74FFD056DEB}"/>
                </a:ext>
              </a:extLst>
            </p:cNvPr>
            <p:cNvSpPr/>
            <p:nvPr/>
          </p:nvSpPr>
          <p:spPr>
            <a:xfrm>
              <a:off x="8842527" y="1712660"/>
              <a:ext cx="1338825" cy="2189477"/>
            </a:xfrm>
            <a:prstGeom prst="rect">
              <a:avLst/>
            </a:prstGeom>
            <a:noFill/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6C576B9-6A35-2841-BBB8-229D2A83D388}"/>
              </a:ext>
            </a:extLst>
          </p:cNvPr>
          <p:cNvSpPr txBox="1"/>
          <p:nvPr/>
        </p:nvSpPr>
        <p:spPr>
          <a:xfrm>
            <a:off x="8093866" y="1948721"/>
            <a:ext cx="1105896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Docker Engine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417A8-0EC3-D94B-B188-3FA3CB75B144}"/>
              </a:ext>
            </a:extLst>
          </p:cNvPr>
          <p:cNvSpPr/>
          <p:nvPr/>
        </p:nvSpPr>
        <p:spPr>
          <a:xfrm>
            <a:off x="9811866" y="2967367"/>
            <a:ext cx="1454046" cy="7033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 Plugin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A3757-62E7-384E-B455-69B4BE8F926D}"/>
              </a:ext>
            </a:extLst>
          </p:cNvPr>
          <p:cNvSpPr/>
          <p:nvPr/>
        </p:nvSpPr>
        <p:spPr>
          <a:xfrm>
            <a:off x="9753551" y="4559508"/>
            <a:ext cx="1454046" cy="70333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IPAM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3BC775-07D5-6A4D-ADF6-5AE8CBAF3B72}"/>
              </a:ext>
            </a:extLst>
          </p:cNvPr>
          <p:cNvCxnSpPr>
            <a:endCxn id="13" idx="1"/>
          </p:cNvCxnSpPr>
          <p:nvPr/>
        </p:nvCxnSpPr>
        <p:spPr bwMode="gray">
          <a:xfrm>
            <a:off x="9468763" y="3195426"/>
            <a:ext cx="343103" cy="12361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B81060-49ED-244F-BB69-D260D783E76E}"/>
              </a:ext>
            </a:extLst>
          </p:cNvPr>
          <p:cNvCxnSpPr/>
          <p:nvPr/>
        </p:nvCxnSpPr>
        <p:spPr bwMode="gray">
          <a:xfrm>
            <a:off x="10480574" y="3670706"/>
            <a:ext cx="0" cy="888802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0ACDB2-3B67-4B4F-B41F-AB285F0282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fontAlgn="ctr"/>
            <a:r>
              <a:rPr lang="en-US" dirty="0"/>
              <a:t>docker run (-d detached mode)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pPr fontAlgn="ctr"/>
            <a:r>
              <a:rPr lang="en-US" dirty="0"/>
              <a:t>docker stop/start {stop or start the container}</a:t>
            </a:r>
          </a:p>
          <a:p>
            <a:pPr fontAlgn="ctr"/>
            <a:r>
              <a:rPr lang="en-US" dirty="0"/>
              <a:t>docker images {list images (and their repository)}</a:t>
            </a:r>
          </a:p>
          <a:p>
            <a:pPr fontAlgn="ctr"/>
            <a:r>
              <a:rPr lang="en-US" dirty="0"/>
              <a:t>docker exec {run a </a:t>
            </a:r>
            <a:r>
              <a:rPr lang="en-US" dirty="0" err="1"/>
              <a:t>cmd</a:t>
            </a:r>
            <a:r>
              <a:rPr lang="en-US" dirty="0"/>
              <a:t> in a running container}</a:t>
            </a:r>
          </a:p>
          <a:p>
            <a:pPr fontAlgn="ctr"/>
            <a:r>
              <a:rPr lang="en-US" dirty="0"/>
              <a:t>docker push/pull </a:t>
            </a:r>
          </a:p>
          <a:p>
            <a:pPr fontAlgn="ctr"/>
            <a:r>
              <a:rPr lang="en-US" dirty="0"/>
              <a:t>docker </a:t>
            </a:r>
            <a:r>
              <a:rPr lang="en-US" dirty="0" err="1"/>
              <a:t>rm</a:t>
            </a:r>
            <a:r>
              <a:rPr lang="en-US" dirty="0"/>
              <a:t> {remove the container completely}</a:t>
            </a:r>
          </a:p>
          <a:p>
            <a:r>
              <a:rPr lang="en-US" dirty="0"/>
              <a:t>docker build {creates an image}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ACAD6-D572-154C-94F5-C58DA5FE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</p:spTree>
    <p:extLst>
      <p:ext uri="{BB962C8B-B14F-4D97-AF65-F5344CB8AC3E}">
        <p14:creationId xmlns:p14="http://schemas.microsoft.com/office/powerpoint/2010/main" val="28723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5D58BE-FD45-034E-B46D-ACBD2319507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3745633" cy="4572000"/>
          </a:xfrm>
        </p:spPr>
        <p:txBody>
          <a:bodyPr/>
          <a:lstStyle/>
          <a:p>
            <a:r>
              <a:rPr lang="en-US" dirty="0"/>
              <a:t>Text document</a:t>
            </a:r>
          </a:p>
          <a:p>
            <a:r>
              <a:rPr lang="en-US" dirty="0"/>
              <a:t>Contains all commands to build an image</a:t>
            </a:r>
          </a:p>
          <a:p>
            <a:r>
              <a:rPr lang="en-US" dirty="0"/>
              <a:t>The docker build command reads the Dockerfile and uses that to build an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C2365-831C-7A48-9E33-219BB9E6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A516C-EC0D-E34D-9E48-2C1DACD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68" y="1600200"/>
            <a:ext cx="4965414" cy="42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1C3B-42C5-FA4E-AA3F-F71F6D7C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pic>
        <p:nvPicPr>
          <p:cNvPr id="5122" name="Picture 2" descr="Docker Compose ">
            <a:extLst>
              <a:ext uri="{FF2B5EF4-FFF2-40B4-BE49-F238E27FC236}">
                <a16:creationId xmlns:a16="http://schemas.microsoft.com/office/drawing/2014/main" id="{1E16F572-60DB-5E42-BCAA-AE379117AD3C}"/>
              </a:ext>
            </a:extLst>
          </p:cNvPr>
          <p:cNvPicPr>
            <a:picLocks noGrp="1" noChangeAspect="1" noChangeArrowheads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84" y="986014"/>
            <a:ext cx="4079047" cy="424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C3878-4EB7-714E-817A-6D46C0109F7F}"/>
              </a:ext>
            </a:extLst>
          </p:cNvPr>
          <p:cNvSpPr/>
          <p:nvPr/>
        </p:nvSpPr>
        <p:spPr>
          <a:xfrm>
            <a:off x="80129" y="1105934"/>
            <a:ext cx="60142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Tool for defining and running multi-container docker applications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Manages the application life cycle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Start, stop, rebuild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View the status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Stream the log output of running services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Run a one off command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2"/>
                </a:solidFill>
              </a:rPr>
              <a:t> 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Build several images at once, start several containers</a:t>
            </a:r>
          </a:p>
        </p:txBody>
      </p:sp>
    </p:spTree>
    <p:extLst>
      <p:ext uri="{BB962C8B-B14F-4D97-AF65-F5344CB8AC3E}">
        <p14:creationId xmlns:p14="http://schemas.microsoft.com/office/powerpoint/2010/main" val="172914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0248-43CD-9743-B00C-8DB1F229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Dockerfile vs Docker Compose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0D752-C23B-AC4D-B56C-0F80C54CFEF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44772" y="1473173"/>
            <a:ext cx="5893593" cy="1594692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>
              <a:buNone/>
            </a:pPr>
            <a:r>
              <a:rPr lang="en-US" b="1" dirty="0"/>
              <a:t>Dockerfile</a:t>
            </a:r>
          </a:p>
          <a:p>
            <a:r>
              <a:rPr lang="en-US" sz="1600" dirty="0"/>
              <a:t>Simple text file</a:t>
            </a:r>
          </a:p>
          <a:p>
            <a:r>
              <a:rPr lang="en-US" sz="1600" dirty="0"/>
              <a:t>Contains commands to assemble an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D8EF4B-A6DC-A045-B45E-CEFD18ADFF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44771" y="3234129"/>
            <a:ext cx="5893593" cy="3061739"/>
          </a:xfrm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b="1" dirty="0"/>
              <a:t>Docker Compose</a:t>
            </a:r>
          </a:p>
          <a:p>
            <a:r>
              <a:rPr lang="en-US" dirty="0"/>
              <a:t>         </a:t>
            </a:r>
            <a:r>
              <a:rPr lang="en-US" sz="1600" dirty="0"/>
              <a:t>YAML file (docker-</a:t>
            </a:r>
            <a:r>
              <a:rPr lang="en-US" sz="1600" dirty="0" err="1"/>
              <a:t>compose.yml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Defines and runs multi-container applications</a:t>
            </a:r>
          </a:p>
          <a:p>
            <a:r>
              <a:rPr lang="en-US" sz="1600" dirty="0"/>
              <a:t>         Can call a Dockerfile or define everything in Compose</a:t>
            </a:r>
          </a:p>
          <a:p>
            <a:r>
              <a:rPr lang="en-US" sz="1600" dirty="0"/>
              <a:t>        Configure, create and start all application services</a:t>
            </a:r>
          </a:p>
          <a:p>
            <a:r>
              <a:rPr lang="en-US" sz="1600" dirty="0"/>
              <a:t>          </a:t>
            </a:r>
            <a:r>
              <a:rPr lang="en-US" sz="1600" dirty="0">
                <a:hlinkClick r:id="rId2"/>
              </a:rPr>
              <a:t>https://docs.docker.com/compose/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8B9F0-CFEB-EA4E-AA9C-602BFC8C8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71" y="1473172"/>
            <a:ext cx="5272808" cy="470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AFFC-A909-944F-8B8A-0C965D21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50D76-26A2-6E40-BEB4-CF51FBBC61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In the simplest form an image is a base filesystem</a:t>
            </a:r>
          </a:p>
          <a:p>
            <a:r>
              <a:rPr lang="en-US" dirty="0"/>
              <a:t>An image does not have a state</a:t>
            </a:r>
          </a:p>
          <a:p>
            <a:r>
              <a:rPr lang="en-US" dirty="0"/>
              <a:t>An image is a read-only template</a:t>
            </a:r>
          </a:p>
          <a:p>
            <a:pPr lvl="1"/>
            <a:r>
              <a:rPr lang="en-US" dirty="0"/>
              <a:t>Cannot be modified</a:t>
            </a:r>
          </a:p>
          <a:p>
            <a:pPr>
              <a:buNone/>
            </a:pPr>
            <a:r>
              <a:rPr lang="en-US" dirty="0"/>
              <a:t>You can build your own image or use images developed by others</a:t>
            </a:r>
          </a:p>
          <a:p>
            <a:r>
              <a:rPr lang="en-US" dirty="0"/>
              <a:t>Images are stored in a repository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8C7D99-3F0F-194D-B220-60BEA075D811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/>
          <a:stretch>
            <a:fillRect/>
          </a:stretch>
        </p:blipFill>
        <p:spPr>
          <a:xfrm>
            <a:off x="6758503" y="1600200"/>
            <a:ext cx="2616851" cy="20713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37E17-BF55-1A4F-9F0A-5656EAAAB177}"/>
              </a:ext>
            </a:extLst>
          </p:cNvPr>
          <p:cNvSpPr txBox="1"/>
          <p:nvPr/>
        </p:nvSpPr>
        <p:spPr>
          <a:xfrm>
            <a:off x="579809" y="1016507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Base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04589-8C1A-D141-9C86-E22B837A7550}"/>
              </a:ext>
            </a:extLst>
          </p:cNvPr>
          <p:cNvSpPr txBox="1"/>
          <p:nvPr/>
        </p:nvSpPr>
        <p:spPr>
          <a:xfrm>
            <a:off x="6321287" y="1006609"/>
            <a:ext cx="359558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Layered Image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DA629F2-80CF-E84B-A72F-F2F95BF6961B}"/>
              </a:ext>
            </a:extLst>
          </p:cNvPr>
          <p:cNvSpPr txBox="1">
            <a:spLocks/>
          </p:cNvSpPr>
          <p:nvPr/>
        </p:nvSpPr>
        <p:spPr>
          <a:xfrm>
            <a:off x="5764338" y="3957381"/>
            <a:ext cx="5893593" cy="1867050"/>
          </a:xfrm>
          <a:prstGeom prst="rect">
            <a:avLst/>
          </a:prstGeom>
        </p:spPr>
        <p:txBody>
          <a:bodyPr vert="horz" lIns="59436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Images can be based on multiple layers</a:t>
            </a:r>
          </a:p>
          <a:p>
            <a:pPr lvl="1"/>
            <a:r>
              <a:rPr lang="en-US" dirty="0"/>
              <a:t>Stacked on top of each other</a:t>
            </a:r>
          </a:p>
          <a:p>
            <a:pPr>
              <a:buNone/>
            </a:pPr>
            <a:r>
              <a:rPr lang="en-US" b="1" i="1" dirty="0"/>
              <a:t>Cannot run an image by itself</a:t>
            </a:r>
          </a:p>
        </p:txBody>
      </p:sp>
    </p:spTree>
    <p:extLst>
      <p:ext uri="{BB962C8B-B14F-4D97-AF65-F5344CB8AC3E}">
        <p14:creationId xmlns:p14="http://schemas.microsoft.com/office/powerpoint/2010/main" val="22163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44EC1D-F8EA-5C45-B5D2-3B1628B9E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652093" cy="4572000"/>
          </a:xfrm>
        </p:spPr>
        <p:txBody>
          <a:bodyPr/>
          <a:lstStyle/>
          <a:p>
            <a:r>
              <a:rPr lang="en-US" dirty="0"/>
              <a:t>Scratch – empty image</a:t>
            </a:r>
          </a:p>
          <a:p>
            <a:r>
              <a:rPr lang="en-US" dirty="0"/>
              <a:t>Alpine, </a:t>
            </a:r>
            <a:r>
              <a:rPr lang="en-US" dirty="0" err="1"/>
              <a:t>BusyBox</a:t>
            </a:r>
            <a:r>
              <a:rPr lang="en-US" dirty="0"/>
              <a:t> – simple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Debian, Ubuntu, CentOS – more advanced </a:t>
            </a:r>
            <a:r>
              <a:rPr lang="en-US" dirty="0" err="1"/>
              <a:t>linux</a:t>
            </a:r>
            <a:r>
              <a:rPr lang="en-US" dirty="0"/>
              <a:t> images</a:t>
            </a:r>
          </a:p>
          <a:p>
            <a:r>
              <a:rPr lang="en-US" dirty="0"/>
              <a:t>Microsoft/</a:t>
            </a:r>
            <a:r>
              <a:rPr lang="en-US" dirty="0" err="1"/>
              <a:t>servercore</a:t>
            </a:r>
            <a:r>
              <a:rPr lang="en-US" dirty="0"/>
              <a:t> – windows server base image</a:t>
            </a:r>
          </a:p>
          <a:p>
            <a:r>
              <a:rPr lang="en-US" dirty="0"/>
              <a:t>Microsoft/nanocore – smaller footprint windows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0E1DE-CE4A-DE47-96B9-988479A62E2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From Docker Hub, GCR, ACR, Harbor,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6AB580-52CA-6E4E-BE85-02094541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Base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9FE16-3A2B-7F4B-8DF5-0DF686F1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839" y="1600201"/>
            <a:ext cx="6094413" cy="30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building a basic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pinglocal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  ubuntu:trusty</a:t>
            </a:r>
          </a:p>
          <a:p>
            <a:r>
              <a:rPr lang="en-US" dirty="0"/>
              <a:t>CMD [“/bin/ping”, “localhost” 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“pinglocal” Image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4DC72C-EBC4-774A-B679-D72915CFA0B3}"/>
              </a:ext>
            </a:extLst>
          </p:cNvPr>
          <p:cNvGrpSpPr/>
          <p:nvPr/>
        </p:nvGrpSpPr>
        <p:grpSpPr>
          <a:xfrm>
            <a:off x="6409005" y="2308824"/>
            <a:ext cx="4972581" cy="1404650"/>
            <a:chOff x="6461486" y="4555475"/>
            <a:chExt cx="4972581" cy="14046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87493" y="5257800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ubuntu </a:t>
              </a:r>
              <a:r>
                <a:rPr lang="en-US" sz="1600" b="1" dirty="0" err="1">
                  <a:solidFill>
                    <a:schemeClr val="bg1"/>
                  </a:solidFill>
                </a:rPr>
                <a:t>linux</a:t>
              </a:r>
              <a:r>
                <a:rPr lang="en-US" sz="1600" b="1" dirty="0">
                  <a:solidFill>
                    <a:schemeClr val="bg1"/>
                  </a:solidFill>
                </a:rPr>
                <a:t> base image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34128D-FF08-4F49-B6EC-E6DB7DB0EEC4}"/>
                </a:ext>
              </a:extLst>
            </p:cNvPr>
            <p:cNvSpPr/>
            <p:nvPr/>
          </p:nvSpPr>
          <p:spPr>
            <a:xfrm>
              <a:off x="6461486" y="4555475"/>
              <a:ext cx="4946574" cy="140464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61486" y="4555475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Running a command off the ubuntu container</a:t>
              </a:r>
            </a:p>
          </p:txBody>
        </p: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pinglocal</a:t>
            </a:r>
          </a:p>
        </p:txBody>
      </p:sp>
    </p:spTree>
    <p:extLst>
      <p:ext uri="{BB962C8B-B14F-4D97-AF65-F5344CB8AC3E}">
        <p14:creationId xmlns:p14="http://schemas.microsoft.com/office/powerpoint/2010/main" val="2464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adding a shell script to the hello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10" y="1600200"/>
            <a:ext cx="4966552" cy="457200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  </a:t>
            </a:r>
            <a:r>
              <a:rPr lang="en-US" dirty="0" err="1"/>
              <a:t>alpine:latest</a:t>
            </a:r>
            <a:endParaRPr lang="en-US" dirty="0"/>
          </a:p>
          <a:p>
            <a:r>
              <a:rPr lang="en-US" dirty="0"/>
              <a:t>COPY hello /</a:t>
            </a:r>
          </a:p>
          <a:p>
            <a:r>
              <a:rPr lang="en-US" dirty="0"/>
              <a:t>COPY </a:t>
            </a:r>
            <a:r>
              <a:rPr lang="en-US" dirty="0" err="1"/>
              <a:t>compute.sh</a:t>
            </a:r>
            <a:r>
              <a:rPr lang="en-US" dirty="0"/>
              <a:t> /</a:t>
            </a:r>
          </a:p>
          <a:p>
            <a:r>
              <a:rPr lang="en-US" dirty="0"/>
              <a:t>RUN </a:t>
            </a:r>
            <a:r>
              <a:rPr lang="en-US" dirty="0" err="1"/>
              <a:t>chmod</a:t>
            </a:r>
            <a:r>
              <a:rPr lang="en-US" dirty="0"/>
              <a:t> +x /</a:t>
            </a:r>
            <a:r>
              <a:rPr lang="en-US" dirty="0" err="1"/>
              <a:t>compute.sh</a:t>
            </a:r>
            <a:endParaRPr lang="en-US" dirty="0"/>
          </a:p>
          <a:p>
            <a:r>
              <a:rPr lang="en-US" dirty="0"/>
              <a:t>CMD [“/compute.sh”]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200"/>
            <a:ext cx="5867538" cy="2821898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94FCEB-813D-184C-9A60-CE43836195F5}"/>
              </a:ext>
            </a:extLst>
          </p:cNvPr>
          <p:cNvSpPr/>
          <p:nvPr/>
        </p:nvSpPr>
        <p:spPr>
          <a:xfrm>
            <a:off x="6435012" y="3430869"/>
            <a:ext cx="4946574" cy="70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Alpine Linux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29010"/>
            <a:ext cx="4946574" cy="211917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17EE7C-FEB8-AC4E-88E3-11FD03332E6E}"/>
              </a:ext>
            </a:extLst>
          </p:cNvPr>
          <p:cNvSpPr/>
          <p:nvPr/>
        </p:nvSpPr>
        <p:spPr>
          <a:xfrm>
            <a:off x="6409005" y="2728544"/>
            <a:ext cx="4946574" cy="702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Executable Hello App from laptop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13253-6936-CF4F-85EF-A8CBB2157E1A}"/>
              </a:ext>
            </a:extLst>
          </p:cNvPr>
          <p:cNvSpPr/>
          <p:nvPr/>
        </p:nvSpPr>
        <p:spPr>
          <a:xfrm>
            <a:off x="6422009" y="2029010"/>
            <a:ext cx="4946574" cy="7023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compute.sh from laptop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4AA67-DD59-CA40-ABDE-F04A2F013475}"/>
              </a:ext>
            </a:extLst>
          </p:cNvPr>
          <p:cNvSpPr txBox="1"/>
          <p:nvPr/>
        </p:nvSpPr>
        <p:spPr>
          <a:xfrm>
            <a:off x="6343650" y="4772025"/>
            <a:ext cx="5818901" cy="70788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200" dirty="0"/>
              <a:t>Here the hello app could be anything. It’s just an executable. </a:t>
            </a:r>
          </a:p>
          <a:p>
            <a:pPr algn="l">
              <a:spcAft>
                <a:spcPts val="600"/>
              </a:spcAft>
            </a:pPr>
            <a:r>
              <a:rPr lang="en-US" sz="1200" dirty="0"/>
              <a:t>compute.sh is a shell script which could be just displaying outputs of commands</a:t>
            </a:r>
          </a:p>
          <a:p>
            <a:pPr algn="l">
              <a:spcAft>
                <a:spcPts val="600"/>
              </a:spcAft>
            </a:pPr>
            <a:r>
              <a:rPr lang="en-US" sz="1200" dirty="0"/>
              <a:t>like df –h or maybe free –m.</a:t>
            </a:r>
          </a:p>
        </p:txBody>
      </p:sp>
    </p:spTree>
    <p:extLst>
      <p:ext uri="{BB962C8B-B14F-4D97-AF65-F5344CB8AC3E}">
        <p14:creationId xmlns:p14="http://schemas.microsoft.com/office/powerpoint/2010/main" val="31242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3279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the  lab to follow along</a:t>
            </a:r>
          </a:p>
          <a:p>
            <a:r>
              <a:rPr lang="en-US" dirty="0"/>
              <a:t>The lab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https://github.com/amitrathod101/docker-concepts/</a:t>
            </a:r>
            <a:r>
              <a:rPr lang="en-US" dirty="0"/>
              <a:t>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Presentation and Playbook</a:t>
            </a:r>
          </a:p>
        </p:txBody>
      </p:sp>
    </p:spTree>
    <p:extLst>
      <p:ext uri="{BB962C8B-B14F-4D97-AF65-F5344CB8AC3E}">
        <p14:creationId xmlns:p14="http://schemas.microsoft.com/office/powerpoint/2010/main" val="20681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4B36-F4EB-2C40-A245-F8A4ACCC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Dockerfile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45B38-B5F7-9F42-8EBD-58B7BFE5B5C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% docker build –t hello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E424-E15F-A843-8385-A4695410AC3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09" y="1600199"/>
            <a:ext cx="5053547" cy="4845049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Dockerfile</a:t>
            </a:r>
          </a:p>
          <a:p>
            <a:r>
              <a:rPr lang="en-US" dirty="0"/>
              <a:t>FROM golang:1.14-buster AS </a:t>
            </a:r>
            <a:r>
              <a:rPr lang="en-US" b="1" dirty="0"/>
              <a:t>build</a:t>
            </a:r>
            <a:br>
              <a:rPr lang="en-US" dirty="0"/>
            </a:br>
            <a:r>
              <a:rPr lang="en-US" dirty="0"/>
              <a:t>ENV GOPROXY= </a:t>
            </a:r>
            <a:r>
              <a:rPr lang="en-US" dirty="0">
                <a:hlinkClick r:id="rId3"/>
              </a:rPr>
              <a:t>https://proxy.golang.org</a:t>
            </a:r>
            <a:br>
              <a:rPr lang="en-US" dirty="0"/>
            </a:br>
            <a:r>
              <a:rPr lang="en-US" dirty="0"/>
              <a:t>WORKDIR /go/src/</a:t>
            </a:r>
            <a:br>
              <a:rPr lang="en-US" dirty="0"/>
            </a:br>
            <a:r>
              <a:rPr lang="en-US" dirty="0"/>
              <a:t>COPY . .</a:t>
            </a:r>
            <a:br>
              <a:rPr lang="en-US" dirty="0"/>
            </a:br>
            <a:r>
              <a:rPr lang="en-US" dirty="0"/>
              <a:t>RUN CGO_ENABLED=0 go build -o /go/bin/hello-from-container .</a:t>
            </a:r>
            <a:br>
              <a:rPr lang="en-US" dirty="0"/>
            </a:br>
            <a:r>
              <a:rPr lang="en-US" dirty="0"/>
              <a:t>FROM ubuntu:bionic</a:t>
            </a:r>
            <a:br>
              <a:rPr lang="en-US" dirty="0"/>
            </a:br>
            <a:r>
              <a:rPr lang="en-US" dirty="0"/>
              <a:t>RUN mkdir /hello</a:t>
            </a:r>
            <a:br>
              <a:rPr lang="en-US" dirty="0"/>
            </a:br>
            <a:r>
              <a:rPr lang="en-US" dirty="0"/>
              <a:t>COPY --from=</a:t>
            </a:r>
            <a:r>
              <a:rPr lang="en-US" b="1" dirty="0"/>
              <a:t>build</a:t>
            </a:r>
            <a:r>
              <a:rPr lang="en-US" dirty="0"/>
              <a:t> /go/bin/hello-from-container /hello/</a:t>
            </a:r>
            <a:br>
              <a:rPr lang="en-US" dirty="0"/>
            </a:br>
            <a:r>
              <a:rPr lang="en-US" dirty="0"/>
              <a:t>USER nobody:nogroup</a:t>
            </a:r>
            <a:br>
              <a:rPr lang="en-US" dirty="0"/>
            </a:br>
            <a:r>
              <a:rPr lang="en-US" dirty="0"/>
              <a:t>CMD ["/bin/bash", "-c", "./hello/hello-from-container"]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BFC684-8477-D84B-BEBF-7DB2279E9C5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961527" y="1600199"/>
            <a:ext cx="5867538" cy="3961151"/>
          </a:xfrm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“hello”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4128D-FF08-4F49-B6EC-E6DB7DB0EEC4}"/>
              </a:ext>
            </a:extLst>
          </p:cNvPr>
          <p:cNvSpPr/>
          <p:nvPr/>
        </p:nvSpPr>
        <p:spPr>
          <a:xfrm>
            <a:off x="6409005" y="2076188"/>
            <a:ext cx="4946574" cy="280651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9FAF38D-5158-9846-AACA-49806ADDEADA}"/>
              </a:ext>
            </a:extLst>
          </p:cNvPr>
          <p:cNvSpPr txBox="1">
            <a:spLocks/>
          </p:cNvSpPr>
          <p:nvPr/>
        </p:nvSpPr>
        <p:spPr>
          <a:xfrm>
            <a:off x="579809" y="1149089"/>
            <a:ext cx="10962687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% docker run hello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E31C59-C164-9C4A-98CA-1BDFE3C7DAA0}"/>
              </a:ext>
            </a:extLst>
          </p:cNvPr>
          <p:cNvGrpSpPr/>
          <p:nvPr/>
        </p:nvGrpSpPr>
        <p:grpSpPr>
          <a:xfrm>
            <a:off x="6409005" y="2076188"/>
            <a:ext cx="4972581" cy="2806514"/>
            <a:chOff x="6409005" y="2076188"/>
            <a:chExt cx="4972581" cy="28065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94FCEB-813D-184C-9A60-CE43836195F5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golang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17EE7C-FEB8-AC4E-88E3-11FD03332E6E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Hello-app compiled in golang container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313253-6936-CF4F-85EF-A8CBB2157E1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ubuntu image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758354-0D5D-4849-9BA4-B6ED16476C13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Executable Hello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2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8B09-5DC6-8A44-BE70-1F78E66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Images vs Containers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D79B5-0239-B146-B3FC-906CF10A11E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9809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000" b="1" dirty="0"/>
              <a:t>Hello Image</a:t>
            </a:r>
          </a:p>
          <a:p>
            <a:r>
              <a:rPr lang="en-US" dirty="0"/>
              <a:t>% docker build –t hello .</a:t>
            </a:r>
          </a:p>
          <a:p>
            <a:r>
              <a:rPr lang="en-US" dirty="0"/>
              <a:t>- Creates a read-only template</a:t>
            </a:r>
          </a:p>
          <a:p>
            <a:r>
              <a:rPr lang="en-US" dirty="0"/>
              <a:t>- Can be based on multiple images/layers</a:t>
            </a:r>
          </a:p>
          <a:p>
            <a:r>
              <a:rPr lang="en-US" dirty="0"/>
              <a:t>- Cannot run by itself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90770C-3A95-9D4B-8A0A-D29AED5D36A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321287" y="1600200"/>
            <a:ext cx="5313783" cy="4572000"/>
          </a:xfrm>
          <a:ln w="1905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2000" b="1" dirty="0"/>
              <a:t>Hello Container</a:t>
            </a:r>
          </a:p>
          <a:p>
            <a:pPr algn="ctr"/>
            <a:endParaRPr lang="en-US" sz="2000" b="1" dirty="0"/>
          </a:p>
          <a:p>
            <a:pPr marL="273050" lvl="1" indent="0">
              <a:buNone/>
            </a:pPr>
            <a:r>
              <a:rPr lang="en-US" sz="1800" dirty="0"/>
              <a:t>% docker run hello</a:t>
            </a:r>
          </a:p>
          <a:p>
            <a:pPr marL="273050" lvl="1" indent="0">
              <a:buNone/>
            </a:pPr>
            <a:r>
              <a:rPr lang="en-US" sz="1800" dirty="0"/>
              <a:t>- runnable instance of an image</a:t>
            </a:r>
          </a:p>
          <a:p>
            <a:pPr marL="273050" lvl="1" indent="0">
              <a:buNone/>
            </a:pPr>
            <a:r>
              <a:rPr lang="en-US" sz="1800" dirty="0"/>
              <a:t>- creates a writeable layer</a:t>
            </a:r>
          </a:p>
          <a:p>
            <a:pPr marL="273050" lvl="1" indent="0">
              <a:buNone/>
            </a:pPr>
            <a:r>
              <a:rPr lang="en-US" sz="1800" dirty="0"/>
              <a:t>- adds compute, network, storage</a:t>
            </a:r>
          </a:p>
          <a:p>
            <a:pPr marL="273050" lvl="1" indent="0">
              <a:buNone/>
            </a:pPr>
            <a:endParaRPr lang="en-US" sz="18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C1071D4-5F6E-A54F-A8AC-C24EC1D3F98B}"/>
              </a:ext>
            </a:extLst>
          </p:cNvPr>
          <p:cNvSpPr txBox="1">
            <a:spLocks/>
          </p:cNvSpPr>
          <p:nvPr/>
        </p:nvSpPr>
        <p:spPr>
          <a:xfrm>
            <a:off x="1451942" y="4017364"/>
            <a:ext cx="3839586" cy="189046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0" tIns="0" rIns="59436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“hello” Image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ED0EF7-0EA1-A641-A4B7-3F364F479D8D}"/>
              </a:ext>
            </a:extLst>
          </p:cNvPr>
          <p:cNvGrpSpPr/>
          <p:nvPr/>
        </p:nvGrpSpPr>
        <p:grpSpPr>
          <a:xfrm>
            <a:off x="1451941" y="4607773"/>
            <a:ext cx="3839585" cy="1300053"/>
            <a:chOff x="6409005" y="2076188"/>
            <a:chExt cx="4972581" cy="28065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BA06EB-5E20-1E4E-87D0-2ED56F14FB82}"/>
                </a:ext>
              </a:extLst>
            </p:cNvPr>
            <p:cNvSpPr/>
            <p:nvPr/>
          </p:nvSpPr>
          <p:spPr>
            <a:xfrm>
              <a:off x="6435012" y="4180377"/>
              <a:ext cx="4946574" cy="7023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golang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801B66-45B9-D14E-8F64-31A773BA002F}"/>
                </a:ext>
              </a:extLst>
            </p:cNvPr>
            <p:cNvSpPr/>
            <p:nvPr/>
          </p:nvSpPr>
          <p:spPr>
            <a:xfrm>
              <a:off x="6409005" y="3478049"/>
              <a:ext cx="4946574" cy="7023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strike="sngStrike" dirty="0">
                  <a:solidFill>
                    <a:schemeClr val="bg1"/>
                  </a:solidFill>
                </a:rPr>
                <a:t>hello app compiled in golang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C759B2-87B4-5C47-9222-E662B1396A3A}"/>
                </a:ext>
              </a:extLst>
            </p:cNvPr>
            <p:cNvSpPr/>
            <p:nvPr/>
          </p:nvSpPr>
          <p:spPr>
            <a:xfrm>
              <a:off x="6422009" y="2778515"/>
              <a:ext cx="4946574" cy="70232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Secondary ubuntu image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233518-5CB8-E142-963E-0473035D7B16}"/>
                </a:ext>
              </a:extLst>
            </p:cNvPr>
            <p:cNvSpPr/>
            <p:nvPr/>
          </p:nvSpPr>
          <p:spPr>
            <a:xfrm>
              <a:off x="6435012" y="2076188"/>
              <a:ext cx="4946574" cy="70232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hello app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3FDD9BF-CB5F-8541-A3E0-CCEE4A6C08EE}"/>
              </a:ext>
            </a:extLst>
          </p:cNvPr>
          <p:cNvSpPr/>
          <p:nvPr/>
        </p:nvSpPr>
        <p:spPr>
          <a:xfrm>
            <a:off x="6415790" y="4017364"/>
            <a:ext cx="5135043" cy="2038662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599EC-3805-0A47-BB3A-8882E10A67C5}"/>
              </a:ext>
            </a:extLst>
          </p:cNvPr>
          <p:cNvSpPr/>
          <p:nvPr/>
        </p:nvSpPr>
        <p:spPr>
          <a:xfrm>
            <a:off x="6415790" y="4017364"/>
            <a:ext cx="5135043" cy="70453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Hello Image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9359EC-7FCA-294A-8830-C09C0FF6F5D1}"/>
              </a:ext>
            </a:extLst>
          </p:cNvPr>
          <p:cNvSpPr/>
          <p:nvPr/>
        </p:nvSpPr>
        <p:spPr>
          <a:xfrm>
            <a:off x="6415790" y="4684426"/>
            <a:ext cx="5135043" cy="70453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Docker Runtime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AA1086-8BE2-784E-9888-C956E3643499}"/>
              </a:ext>
            </a:extLst>
          </p:cNvPr>
          <p:cNvSpPr/>
          <p:nvPr/>
        </p:nvSpPr>
        <p:spPr>
          <a:xfrm>
            <a:off x="6415790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Compute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F19C9-E425-FC4E-806A-187FDEE2456D}"/>
              </a:ext>
            </a:extLst>
          </p:cNvPr>
          <p:cNvSpPr/>
          <p:nvPr/>
        </p:nvSpPr>
        <p:spPr>
          <a:xfrm>
            <a:off x="8108798" y="5404831"/>
            <a:ext cx="167889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7B6F00-3B4F-F940-AA60-7B301782188B}"/>
              </a:ext>
            </a:extLst>
          </p:cNvPr>
          <p:cNvSpPr/>
          <p:nvPr/>
        </p:nvSpPr>
        <p:spPr>
          <a:xfrm>
            <a:off x="9811974" y="5418944"/>
            <a:ext cx="1738859" cy="63620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97908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E7B4E-EB8A-A343-BE67-B76E1C2DCD4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467152" y="1886027"/>
            <a:ext cx="2717800" cy="32512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5C6FAD7-CBF4-0245-A9E4-1D8AB7E5537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Docker can be greedy…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0A4F3-3C80-7245-A574-6D67439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CPU and Memory utilization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DC3E53A-6A09-8F45-ACD2-A3DD29C51A43}"/>
              </a:ext>
            </a:extLst>
          </p:cNvPr>
          <p:cNvSpPr txBox="1">
            <a:spLocks/>
          </p:cNvSpPr>
          <p:nvPr/>
        </p:nvSpPr>
        <p:spPr>
          <a:xfrm>
            <a:off x="592865" y="1357828"/>
            <a:ext cx="7726675" cy="48331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 containers have full access to memory and </a:t>
            </a:r>
            <a:r>
              <a:rPr lang="en-US" dirty="0" err="1"/>
              <a:t>cpu</a:t>
            </a:r>
            <a:r>
              <a:rPr lang="en-US" dirty="0"/>
              <a:t> of the host</a:t>
            </a:r>
          </a:p>
          <a:p>
            <a:r>
              <a:rPr lang="en-US" dirty="0"/>
              <a:t>If you don’t limit </a:t>
            </a:r>
            <a:r>
              <a:rPr lang="en-US" dirty="0" err="1"/>
              <a:t>cpu</a:t>
            </a:r>
            <a:r>
              <a:rPr lang="en-US" dirty="0"/>
              <a:t> and memory, docker can use all the system resources</a:t>
            </a:r>
          </a:p>
          <a:p>
            <a:r>
              <a:rPr lang="en-US" dirty="0"/>
              <a:t>How to limit:</a:t>
            </a:r>
          </a:p>
          <a:p>
            <a:r>
              <a:rPr lang="en-US" dirty="0"/>
              <a:t>% docker run –memory=“1g” hello</a:t>
            </a:r>
          </a:p>
          <a:p>
            <a:r>
              <a:rPr lang="en-US" dirty="0"/>
              <a:t>% docker run –</a:t>
            </a:r>
            <a:r>
              <a:rPr lang="en-US" dirty="0" err="1"/>
              <a:t>cpus</a:t>
            </a:r>
            <a:r>
              <a:rPr lang="en-US" dirty="0"/>
              <a:t>=“1.0” hello</a:t>
            </a:r>
          </a:p>
          <a:p>
            <a:r>
              <a:rPr lang="en-US" dirty="0"/>
              <a:t>Show before and after:</a:t>
            </a:r>
          </a:p>
          <a:p>
            <a:r>
              <a:rPr lang="en-US" dirty="0"/>
              <a:t>% free –m</a:t>
            </a:r>
          </a:p>
          <a:p>
            <a:r>
              <a:rPr lang="en-US" dirty="0"/>
              <a:t>% df -h</a:t>
            </a:r>
          </a:p>
        </p:txBody>
      </p:sp>
    </p:spTree>
    <p:extLst>
      <p:ext uri="{BB962C8B-B14F-4D97-AF65-F5344CB8AC3E}">
        <p14:creationId xmlns:p14="http://schemas.microsoft.com/office/powerpoint/2010/main" val="26446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0DB468-042D-EE46-9BC7-7E809AE0F1A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5E5401-154C-4B46-AB5D-A0C910B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Swarm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8FD50-F12D-D34A-BB23-D3D96144F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634" y="811830"/>
            <a:ext cx="7165904" cy="5403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A9088F-03EF-B346-A7C6-4641B05C2865}"/>
              </a:ext>
            </a:extLst>
          </p:cNvPr>
          <p:cNvSpPr txBox="1"/>
          <p:nvPr/>
        </p:nvSpPr>
        <p:spPr>
          <a:xfrm>
            <a:off x="592866" y="1652147"/>
            <a:ext cx="3709311" cy="381642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docker’s version of cluster management and orchestration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Native to Docker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Provides tools for scaling, networking, securing and maintaining your apps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9B967-63F6-8A41-8841-B6DC1A0B2F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5477907" cy="4572000"/>
          </a:xfrm>
        </p:spPr>
        <p:txBody>
          <a:bodyPr/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Unsecured communication and unrestricted network traffic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Unrestricted access of process and files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Kernel level threats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Inconsistent update and patching of docker containers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dirty="0"/>
              <a:t>Unverified docker images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60CAE-6C81-8F48-B839-BB1D863D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Concerns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CB1B6-FBFA-EB46-B79E-0DBF5413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75" y="925509"/>
            <a:ext cx="4463973" cy="221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FF6CA-7DE6-3C40-B25B-48656554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56" y="3429000"/>
            <a:ext cx="6184219" cy="25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14A15C-7477-2E44-961D-1403CF14E5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495271"/>
            <a:ext cx="5194300" cy="4572000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pPr marL="800100" lvl="1" indent="-342900"/>
            <a:r>
              <a:rPr lang="en-US" dirty="0"/>
              <a:t>Is an environment for running containerized applications on a single node</a:t>
            </a:r>
          </a:p>
          <a:p>
            <a:r>
              <a:rPr lang="en-US" dirty="0"/>
              <a:t>Kubernetes</a:t>
            </a:r>
          </a:p>
          <a:p>
            <a:pPr marL="800100" lvl="1" indent="-342900"/>
            <a:r>
              <a:rPr lang="en-US" dirty="0"/>
              <a:t>Allows you to run containers across multiple compute nodes (VM or physical)</a:t>
            </a:r>
          </a:p>
          <a:p>
            <a:pPr marL="800100" lvl="1" indent="-342900"/>
            <a:r>
              <a:rPr lang="en-US" dirty="0"/>
              <a:t>Allows you to automate container provisioning, networking, load-balancing, security and scaling across multiple nodes running Docker (or other container runtime)</a:t>
            </a:r>
          </a:p>
          <a:p>
            <a:pPr marL="800100" lvl="1" indent="-342900"/>
            <a:r>
              <a:rPr lang="en-US" dirty="0"/>
              <a:t>Collection of nodes managed by a single Kubernetes instance is a Kubernetes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B2735-3BFF-5344-8AF7-BEF3CADF92B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30 Second Intro to Kubernetes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9E346-3C80-E146-A209-26B6BBA02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 Kubernetes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D2AC4-9F00-2B46-A563-DED4DF7E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161" y="509541"/>
            <a:ext cx="2640182" cy="1379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E050C-E5BA-424D-9EFD-10F935E1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38" y="2208202"/>
            <a:ext cx="5934337" cy="40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781D-3032-6D45-8F2B-1D080845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73697-CA99-324B-80DA-CD53D41DAD1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Using Containers/Micro-Services</a:t>
            </a:r>
          </a:p>
        </p:txBody>
      </p:sp>
    </p:spTree>
    <p:extLst>
      <p:ext uri="{BB962C8B-B14F-4D97-AF65-F5344CB8AC3E}">
        <p14:creationId xmlns:p14="http://schemas.microsoft.com/office/powerpoint/2010/main" val="49211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5CDB-887D-0148-8E9B-BD3CBF08B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vRealize Automation 8.0</a:t>
            </a:r>
          </a:p>
        </p:txBody>
      </p:sp>
      <p:pic>
        <p:nvPicPr>
          <p:cNvPr id="6146" name="Picture 2" descr="PHOTON OS'&quot; &#10;kubernetes &#10;Services &#10;Ingress Controller &#10;Inventory &#10;Blueprint &#10;Automation &#10;Pipeline &#10;Project &#10;Cata log &#10;Provisioning &#10;Relocation &#10;Symphony &#10;Cloud Config &#10;DB Instance Per Service &#10;Postgres Streaming &#10;Replication &#10;bRabbitrvlO ">
            <a:extLst>
              <a:ext uri="{FF2B5EF4-FFF2-40B4-BE49-F238E27FC236}">
                <a16:creationId xmlns:a16="http://schemas.microsoft.com/office/drawing/2014/main" id="{91C50DF6-E0F9-1242-BB62-761285DCB2BD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09" y="1050101"/>
            <a:ext cx="9956572" cy="49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36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67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B92064-421A-EB42-9F7E-D3DA7A8EBE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Docker step-by-step tutorial</a:t>
            </a:r>
          </a:p>
          <a:p>
            <a:pPr lvl="1"/>
            <a:r>
              <a:rPr lang="en-US" dirty="0">
                <a:hlinkClick r:id="rId2"/>
              </a:rPr>
              <a:t>https://docs.docker.com/get-started/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https://linuxacademy.com/blog/docker/6-years-of-docker-hands-on-docker-training/</a:t>
            </a:r>
            <a:endParaRPr lang="en-US" dirty="0"/>
          </a:p>
          <a:p>
            <a:pPr>
              <a:buNone/>
            </a:pPr>
            <a:r>
              <a:rPr lang="en-US" dirty="0"/>
              <a:t>Cloud Native Computing Foundation</a:t>
            </a:r>
          </a:p>
          <a:p>
            <a:pPr lvl="1"/>
            <a:r>
              <a:rPr lang="en-US" dirty="0">
                <a:hlinkClick r:id="rId4"/>
              </a:rPr>
              <a:t>https://landscape.cncf.io/</a:t>
            </a:r>
            <a:endParaRPr lang="en-US" dirty="0"/>
          </a:p>
          <a:p>
            <a:r>
              <a:rPr lang="en-US" dirty="0"/>
              <a:t>Cloud Native Applications (CNABU)</a:t>
            </a:r>
          </a:p>
          <a:p>
            <a:pPr marL="742950" lvl="1" indent="-285750"/>
            <a:r>
              <a:rPr lang="en-US" dirty="0">
                <a:hlinkClick r:id="rId5"/>
              </a:rPr>
              <a:t>https://confluence.eng.vmware.com/pages/viewpage.action?pageId=115976924</a:t>
            </a:r>
            <a:endParaRPr lang="en-US" dirty="0"/>
          </a:p>
          <a:p>
            <a:pPr>
              <a:buNone/>
            </a:pPr>
            <a:r>
              <a:rPr lang="en-US" dirty="0"/>
              <a:t>Docker &amp; Compose Cheat Sheets</a:t>
            </a:r>
          </a:p>
          <a:p>
            <a:pPr marL="342900" indent="-342900"/>
            <a:r>
              <a:rPr lang="en-US" sz="1400" dirty="0"/>
              <a:t> </a:t>
            </a:r>
            <a:r>
              <a:rPr lang="en-US" sz="1400" u="sng" dirty="0">
                <a:hlinkClick r:id="rId6"/>
              </a:rPr>
              <a:t>https://design.jboss.org/redhatdeveloper/marketing/dock</a:t>
            </a:r>
          </a:p>
          <a:p>
            <a:pPr marL="342900" indent="-342900"/>
            <a:r>
              <a:rPr lang="en-US" sz="1400" dirty="0">
                <a:hlinkClick r:id="rId7"/>
              </a:rPr>
              <a:t>https://devhints.io/docker-</a:t>
            </a:r>
            <a:r>
              <a:rPr lang="en-US" sz="1400" dirty="0" err="1">
                <a:hlinkClick r:id="rId7"/>
              </a:rPr>
              <a:t>compose</a:t>
            </a:r>
            <a:r>
              <a:rPr lang="en-US" sz="1400" u="sng" dirty="0" err="1">
                <a:hlinkClick r:id="rId6"/>
              </a:rPr>
              <a:t>er_cheatsheet</a:t>
            </a:r>
            <a:r>
              <a:rPr lang="en-US" sz="1400" u="sng" dirty="0">
                <a:hlinkClick r:id="rId6"/>
              </a:rPr>
              <a:t>/cheatsheet/images/docker_cheatsheet_r3v2.pdf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D94568-E657-7E45-A3FA-7611CEC7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Tutorials</a:t>
            </a:r>
          </a:p>
        </p:txBody>
      </p:sp>
    </p:spTree>
    <p:extLst>
      <p:ext uri="{BB962C8B-B14F-4D97-AF65-F5344CB8AC3E}">
        <p14:creationId xmlns:p14="http://schemas.microsoft.com/office/powerpoint/2010/main" val="32039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Micro-Service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363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24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963B-002E-B64C-81D7-AE266A64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Traditional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D29F-53A9-B443-942E-9EDF3530A1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 quick example</a:t>
            </a:r>
          </a:p>
          <a:p>
            <a:r>
              <a:rPr lang="en-US" dirty="0"/>
              <a:t>Everything is tied to a single codebase</a:t>
            </a:r>
          </a:p>
          <a:p>
            <a:r>
              <a:rPr lang="en-US" dirty="0"/>
              <a:t>When one change is made, the entire application has to change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02FA1A-B595-AF45-BB6B-59B9EFD7107B}"/>
              </a:ext>
            </a:extLst>
          </p:cNvPr>
          <p:cNvSpPr/>
          <p:nvPr/>
        </p:nvSpPr>
        <p:spPr>
          <a:xfrm>
            <a:off x="1136068" y="5001486"/>
            <a:ext cx="5694219" cy="7757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Operating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EAD2D-937E-3C48-B556-6A8C97B32445}"/>
              </a:ext>
            </a:extLst>
          </p:cNvPr>
          <p:cNvSpPr/>
          <p:nvPr/>
        </p:nvSpPr>
        <p:spPr>
          <a:xfrm>
            <a:off x="1136067" y="4054030"/>
            <a:ext cx="5694219" cy="77571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22896E-B2C6-074C-A7AC-F33CC974DE28}"/>
              </a:ext>
            </a:extLst>
          </p:cNvPr>
          <p:cNvSpPr/>
          <p:nvPr/>
        </p:nvSpPr>
        <p:spPr>
          <a:xfrm>
            <a:off x="1136066" y="3106574"/>
            <a:ext cx="5694219" cy="77571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Web/App 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77AC2-D4EF-544D-B360-A26C6705C1F7}"/>
              </a:ext>
            </a:extLst>
          </p:cNvPr>
          <p:cNvSpPr/>
          <p:nvPr/>
        </p:nvSpPr>
        <p:spPr>
          <a:xfrm>
            <a:off x="1136065" y="2111303"/>
            <a:ext cx="5694219" cy="775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91619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FA865-9BCC-EC47-87A5-B3C799559D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3251585"/>
            <a:ext cx="4924486" cy="2719023"/>
          </a:xfrm>
        </p:spPr>
        <p:txBody>
          <a:bodyPr/>
          <a:lstStyle/>
          <a:p>
            <a:r>
              <a:rPr lang="en-US" dirty="0"/>
              <a:t>Increased resilience</a:t>
            </a:r>
          </a:p>
          <a:p>
            <a:r>
              <a:rPr lang="en-US" dirty="0"/>
              <a:t>Improved scalability</a:t>
            </a:r>
          </a:p>
          <a:p>
            <a:r>
              <a:rPr lang="en-US" dirty="0"/>
              <a:t>The right tool for the right task</a:t>
            </a:r>
          </a:p>
          <a:p>
            <a:r>
              <a:rPr lang="en-US" dirty="0"/>
              <a:t>Faster time to market</a:t>
            </a:r>
          </a:p>
          <a:p>
            <a:r>
              <a:rPr lang="en-US" dirty="0"/>
              <a:t>Easier debugging and maintenance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E1E17E-B8C3-F14B-A77F-F886353D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Switch to Micro-services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57B065-886F-8241-942C-9C42D80B1666}"/>
              </a:ext>
            </a:extLst>
          </p:cNvPr>
          <p:cNvSpPr txBox="1"/>
          <p:nvPr/>
        </p:nvSpPr>
        <p:spPr>
          <a:xfrm>
            <a:off x="571316" y="1231498"/>
            <a:ext cx="10955815" cy="1484405"/>
          </a:xfrm>
          <a:prstGeom prst="rect">
            <a:avLst/>
          </a:prstGeom>
          <a:ln w="44450"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Micro-services is an architectural style in which applications are decomposed into loosely coupled services</a:t>
            </a:r>
          </a:p>
          <a:p>
            <a:pPr algn="ctr">
              <a:spcAft>
                <a:spcPts val="600"/>
              </a:spcAft>
            </a:pPr>
            <a:endParaRPr lang="en-US" sz="1200" dirty="0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1AC0EEE6-3288-6445-AF11-97C7EA2A798B}"/>
              </a:ext>
            </a:extLst>
          </p:cNvPr>
          <p:cNvSpPr/>
          <p:nvPr/>
        </p:nvSpPr>
        <p:spPr>
          <a:xfrm>
            <a:off x="9819098" y="5561233"/>
            <a:ext cx="1288473" cy="818747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2BC94-EF09-CD47-9FCA-EF230843E81E}"/>
              </a:ext>
            </a:extLst>
          </p:cNvPr>
          <p:cNvSpPr/>
          <p:nvPr/>
        </p:nvSpPr>
        <p:spPr>
          <a:xfrm>
            <a:off x="6363870" y="4611094"/>
            <a:ext cx="1567152" cy="52894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D56BCE-D6C5-5441-A938-FE55D1384DCF}"/>
              </a:ext>
            </a:extLst>
          </p:cNvPr>
          <p:cNvSpPr/>
          <p:nvPr/>
        </p:nvSpPr>
        <p:spPr>
          <a:xfrm>
            <a:off x="8021814" y="4611094"/>
            <a:ext cx="1567152" cy="52894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F0D0C-EF60-EE44-BD89-27CFEF90DCD2}"/>
              </a:ext>
            </a:extLst>
          </p:cNvPr>
          <p:cNvSpPr/>
          <p:nvPr/>
        </p:nvSpPr>
        <p:spPr>
          <a:xfrm>
            <a:off x="9679758" y="4611094"/>
            <a:ext cx="1567152" cy="528941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E3D8F-B621-3B45-BEFC-7884B2068615}"/>
              </a:ext>
            </a:extLst>
          </p:cNvPr>
          <p:cNvSpPr/>
          <p:nvPr/>
        </p:nvSpPr>
        <p:spPr>
          <a:xfrm>
            <a:off x="8805390" y="3487846"/>
            <a:ext cx="1567152" cy="52894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512DDA-3EA3-9C46-9921-27D452626810}"/>
              </a:ext>
            </a:extLst>
          </p:cNvPr>
          <p:cNvSpPr/>
          <p:nvPr/>
        </p:nvSpPr>
        <p:spPr>
          <a:xfrm>
            <a:off x="6363870" y="3487847"/>
            <a:ext cx="1567152" cy="5289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Micro-service UI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9AE9E8-6B20-AD40-A74D-061F69E23506}"/>
              </a:ext>
            </a:extLst>
          </p:cNvPr>
          <p:cNvCxnSpPr>
            <a:endCxn id="5" idx="0"/>
          </p:cNvCxnSpPr>
          <p:nvPr/>
        </p:nvCxnSpPr>
        <p:spPr bwMode="gray">
          <a:xfrm>
            <a:off x="7147446" y="4016787"/>
            <a:ext cx="0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4D17CC-6DDE-DC49-89DD-3FCAC53024A5}"/>
              </a:ext>
            </a:extLst>
          </p:cNvPr>
          <p:cNvCxnSpPr>
            <a:cxnSpLocks/>
            <a:endCxn id="11" idx="0"/>
          </p:cNvCxnSpPr>
          <p:nvPr/>
        </p:nvCxnSpPr>
        <p:spPr bwMode="gray">
          <a:xfrm flipH="1">
            <a:off x="8805390" y="4016787"/>
            <a:ext cx="783576" cy="594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858B84-8EFD-B24E-9D77-8C4D152C01B3}"/>
              </a:ext>
            </a:extLst>
          </p:cNvPr>
          <p:cNvCxnSpPr>
            <a:cxnSpLocks/>
            <a:endCxn id="12" idx="0"/>
          </p:cNvCxnSpPr>
          <p:nvPr/>
        </p:nvCxnSpPr>
        <p:spPr bwMode="gray">
          <a:xfrm>
            <a:off x="9588966" y="4016786"/>
            <a:ext cx="874368" cy="59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FF5948-F3E5-9C45-A621-01E200F529A8}"/>
              </a:ext>
            </a:extLst>
          </p:cNvPr>
          <p:cNvCxnSpPr>
            <a:cxnSpLocks/>
          </p:cNvCxnSpPr>
          <p:nvPr/>
        </p:nvCxnSpPr>
        <p:spPr bwMode="gray">
          <a:xfrm>
            <a:off x="10463333" y="5093270"/>
            <a:ext cx="1" cy="444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0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E644-862A-844C-B6BE-6AF9B6B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64742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46082A-F4E7-344B-ADC6-CCF98649BE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9809" y="1083287"/>
            <a:ext cx="6720835" cy="4976315"/>
          </a:xfrm>
        </p:spPr>
        <p:txBody>
          <a:bodyPr/>
          <a:lstStyle/>
          <a:p>
            <a:r>
              <a:rPr lang="en-US" dirty="0"/>
              <a:t>Standard unit of software that packages up code and all of its dependencies</a:t>
            </a:r>
          </a:p>
          <a:p>
            <a:pPr>
              <a:buNone/>
            </a:pPr>
            <a:r>
              <a:rPr lang="en-US" dirty="0"/>
              <a:t>Containers help create a reproducible environment</a:t>
            </a:r>
          </a:p>
          <a:p>
            <a:pPr lvl="1" indent="0">
              <a:buNone/>
            </a:pPr>
            <a:r>
              <a:rPr lang="en-US" dirty="0"/>
              <a:t>You specify the exact version of:</a:t>
            </a:r>
          </a:p>
          <a:p>
            <a:pPr lvl="2" indent="0">
              <a:buNone/>
            </a:pPr>
            <a:r>
              <a:rPr lang="en-US" dirty="0"/>
              <a:t>Application</a:t>
            </a:r>
          </a:p>
          <a:p>
            <a:pPr lvl="2" indent="0">
              <a:buNone/>
            </a:pPr>
            <a:r>
              <a:rPr lang="en-US" dirty="0"/>
              <a:t>Different libraries</a:t>
            </a:r>
          </a:p>
          <a:p>
            <a:pPr lvl="2" indent="0">
              <a:buNone/>
            </a:pPr>
            <a:r>
              <a:rPr lang="en-US" dirty="0"/>
              <a:t>Different environment variables</a:t>
            </a:r>
          </a:p>
          <a:p>
            <a:pPr lvl="2" indent="0">
              <a:buNone/>
            </a:pPr>
            <a:r>
              <a:rPr lang="en-US" dirty="0"/>
              <a:t>Different configuration settings</a:t>
            </a:r>
          </a:p>
          <a:p>
            <a:pPr>
              <a:buNone/>
            </a:pPr>
            <a:r>
              <a:rPr lang="en-US" dirty="0"/>
              <a:t>Allow you to run your application in isolation inside that environment</a:t>
            </a:r>
          </a:p>
          <a:p>
            <a:pPr>
              <a:buNone/>
            </a:pPr>
            <a:r>
              <a:rPr lang="en-US" dirty="0"/>
              <a:t>Allows applications to run quickly and reliably from one computing environment to another</a:t>
            </a:r>
          </a:p>
          <a:p>
            <a:pPr>
              <a:buNone/>
            </a:pPr>
            <a:r>
              <a:rPr lang="en-US" dirty="0"/>
              <a:t>Core component in a micro-service architecture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8356A-45AC-C34A-9AE6-D1CE1A4E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Container?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7A5BD-41F6-7E45-9829-F50B18ABD7DA}"/>
              </a:ext>
            </a:extLst>
          </p:cNvPr>
          <p:cNvSpPr/>
          <p:nvPr/>
        </p:nvSpPr>
        <p:spPr>
          <a:xfrm>
            <a:off x="7523018" y="1537854"/>
            <a:ext cx="4057795" cy="471054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222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CD210-8C13-DF46-A4EB-89A72AA672B9}"/>
              </a:ext>
            </a:extLst>
          </p:cNvPr>
          <p:cNvSpPr/>
          <p:nvPr/>
        </p:nvSpPr>
        <p:spPr>
          <a:xfrm>
            <a:off x="7689273" y="4756615"/>
            <a:ext cx="3754582" cy="6328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Host 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3DEFBF-96AA-B84D-8987-A1E9DDBB3164}"/>
              </a:ext>
            </a:extLst>
          </p:cNvPr>
          <p:cNvSpPr/>
          <p:nvPr/>
        </p:nvSpPr>
        <p:spPr>
          <a:xfrm>
            <a:off x="7689273" y="4012975"/>
            <a:ext cx="3754582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 Runtime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BA3A5C-2C04-CB49-AD4E-DFF07EB1DB98}"/>
              </a:ext>
            </a:extLst>
          </p:cNvPr>
          <p:cNvSpPr/>
          <p:nvPr/>
        </p:nvSpPr>
        <p:spPr>
          <a:xfrm>
            <a:off x="7689273" y="5500255"/>
            <a:ext cx="3754582" cy="63280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44A2-8C02-DF4A-83FC-8DB1AE6F917B}"/>
              </a:ext>
            </a:extLst>
          </p:cNvPr>
          <p:cNvSpPr/>
          <p:nvPr/>
        </p:nvSpPr>
        <p:spPr>
          <a:xfrm>
            <a:off x="7689274" y="3255042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719F-2064-F746-B7DE-23630CC39C6A}"/>
              </a:ext>
            </a:extLst>
          </p:cNvPr>
          <p:cNvSpPr/>
          <p:nvPr/>
        </p:nvSpPr>
        <p:spPr>
          <a:xfrm>
            <a:off x="8885832" y="3255042"/>
            <a:ext cx="1260763" cy="6328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ACA1F7-54EC-984E-9E10-B8A6103088AE}"/>
              </a:ext>
            </a:extLst>
          </p:cNvPr>
          <p:cNvSpPr/>
          <p:nvPr/>
        </p:nvSpPr>
        <p:spPr>
          <a:xfrm>
            <a:off x="10183092" y="3261970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Bins/Libs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93E9-FB29-F34D-A4DA-05FB34E16EC3}"/>
              </a:ext>
            </a:extLst>
          </p:cNvPr>
          <p:cNvSpPr/>
          <p:nvPr/>
        </p:nvSpPr>
        <p:spPr>
          <a:xfrm>
            <a:off x="7689274" y="2454334"/>
            <a:ext cx="1153254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536F47-B302-144D-8983-04E838D081AF}"/>
              </a:ext>
            </a:extLst>
          </p:cNvPr>
          <p:cNvSpPr/>
          <p:nvPr/>
        </p:nvSpPr>
        <p:spPr>
          <a:xfrm>
            <a:off x="8885832" y="2454334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2823F-682A-CA4D-97F4-5FE51359A98C}"/>
              </a:ext>
            </a:extLst>
          </p:cNvPr>
          <p:cNvSpPr/>
          <p:nvPr/>
        </p:nvSpPr>
        <p:spPr>
          <a:xfrm>
            <a:off x="10183092" y="2461262"/>
            <a:ext cx="1260763" cy="632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App 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40EE5-3B82-5D4F-941F-5DFC5879C256}"/>
              </a:ext>
            </a:extLst>
          </p:cNvPr>
          <p:cNvSpPr/>
          <p:nvPr/>
        </p:nvSpPr>
        <p:spPr>
          <a:xfrm>
            <a:off x="8885832" y="1748598"/>
            <a:ext cx="1260763" cy="6328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58708E2F-893A-864E-99BB-2750306C6956}"/>
              </a:ext>
            </a:extLst>
          </p:cNvPr>
          <p:cNvSpPr/>
          <p:nvPr/>
        </p:nvSpPr>
        <p:spPr>
          <a:xfrm>
            <a:off x="8844267" y="1712661"/>
            <a:ext cx="1404563" cy="2189477"/>
          </a:xfrm>
          <a:prstGeom prst="fram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3CDB6C-E9E9-5F43-A52A-35AAC1894435}"/>
              </a:ext>
            </a:extLst>
          </p:cNvPr>
          <p:cNvSpPr/>
          <p:nvPr/>
        </p:nvSpPr>
        <p:spPr>
          <a:xfrm>
            <a:off x="8842528" y="1712661"/>
            <a:ext cx="1340564" cy="21894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2ACA1-DBE9-5F49-8080-53D71F7DA54E}"/>
              </a:ext>
            </a:extLst>
          </p:cNvPr>
          <p:cNvSpPr/>
          <p:nvPr/>
        </p:nvSpPr>
        <p:spPr>
          <a:xfrm>
            <a:off x="8842527" y="1712660"/>
            <a:ext cx="1338825" cy="2189477"/>
          </a:xfrm>
          <a:prstGeom prst="rect">
            <a:avLst/>
          </a:prstGeom>
          <a:noFill/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C65C015-FB65-944E-BB7E-E1408D6EA16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81E41-3BFB-8F43-B028-69A3289F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vs VMs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17C5E-AA98-8A42-94DA-B6534651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45872"/>
            <a:ext cx="12188825" cy="516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are Corporate Toolkit Light_2019_08_01_hr" id="{099EF800-CB1D-B842-A4B0-15348CCF50E3}" vid="{0192E771-25FF-0B43-B26E-678C9C680C9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1627</Words>
  <Application>Microsoft Macintosh PowerPoint</Application>
  <PresentationFormat>Custom</PresentationFormat>
  <Paragraphs>339</Paragraphs>
  <Slides>40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Camphor Std</vt:lpstr>
      <vt:lpstr>Metropolis</vt:lpstr>
      <vt:lpstr>Metropolis Light</vt:lpstr>
      <vt:lpstr>Open Sans</vt:lpstr>
      <vt:lpstr>VMware_white_16x9</vt:lpstr>
      <vt:lpstr>Docker – Basic Concepts and Advanced Topics</vt:lpstr>
      <vt:lpstr>PowerPoint Presentation</vt:lpstr>
      <vt:lpstr>Presentation and Playbook</vt:lpstr>
      <vt:lpstr>Introduction to Micro-Service Architecture</vt:lpstr>
      <vt:lpstr>What’s Wrong with Traditional Applications</vt:lpstr>
      <vt:lpstr>Reasons to Switch to Micro-services</vt:lpstr>
      <vt:lpstr>Containers</vt:lpstr>
      <vt:lpstr>What’s a Container?</vt:lpstr>
      <vt:lpstr>Containers vs VMs</vt:lpstr>
      <vt:lpstr>Container Examples</vt:lpstr>
      <vt:lpstr>Docker</vt:lpstr>
      <vt:lpstr>Docker Defined</vt:lpstr>
      <vt:lpstr>Docker Flow</vt:lpstr>
      <vt:lpstr>Docker Components</vt:lpstr>
      <vt:lpstr>Container Runtime Formats</vt:lpstr>
      <vt:lpstr>Docker Engine</vt:lpstr>
      <vt:lpstr>Dockershim Deprecation</vt:lpstr>
      <vt:lpstr>Basic Container Architecture with Docker</vt:lpstr>
      <vt:lpstr>Docker Networks</vt:lpstr>
      <vt:lpstr>Docker Volumes</vt:lpstr>
      <vt:lpstr>Docker Plugins</vt:lpstr>
      <vt:lpstr>Basic Docker Commands</vt:lpstr>
      <vt:lpstr>Dockerfile</vt:lpstr>
      <vt:lpstr>Docker Compose</vt:lpstr>
      <vt:lpstr>Dockerfile vs Docker Compose</vt:lpstr>
      <vt:lpstr>Images</vt:lpstr>
      <vt:lpstr>Examples of Base Images</vt:lpstr>
      <vt:lpstr>Example of building a basic image</vt:lpstr>
      <vt:lpstr>Example adding a shell script to the hello image</vt:lpstr>
      <vt:lpstr>Multi-level Dockerfile</vt:lpstr>
      <vt:lpstr>Finally, Images vs Containers</vt:lpstr>
      <vt:lpstr>A note on CPU and Memory utilization</vt:lpstr>
      <vt:lpstr>Docker Swarm</vt:lpstr>
      <vt:lpstr>Security Concerns</vt:lpstr>
      <vt:lpstr>Docker vs Kubernetes</vt:lpstr>
      <vt:lpstr>Product Example</vt:lpstr>
      <vt:lpstr>vRealize Automation 8.0</vt:lpstr>
      <vt:lpstr>Additional Information</vt:lpstr>
      <vt:lpstr>Information and Tutorials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Dave Mazur</dc:creator>
  <cp:lastModifiedBy/>
  <cp:revision>1</cp:revision>
  <dcterms:created xsi:type="dcterms:W3CDTF">2020-08-14T12:40:52Z</dcterms:created>
  <dcterms:modified xsi:type="dcterms:W3CDTF">2021-04-01T01:26:37Z</dcterms:modified>
</cp:coreProperties>
</file>